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37" r:id="rId2"/>
    <p:sldId id="368" r:id="rId3"/>
    <p:sldId id="400" r:id="rId4"/>
    <p:sldId id="387" r:id="rId5"/>
    <p:sldId id="259" r:id="rId6"/>
    <p:sldId id="354" r:id="rId7"/>
    <p:sldId id="386" r:id="rId8"/>
    <p:sldId id="336" r:id="rId9"/>
    <p:sldId id="329" r:id="rId10"/>
    <p:sldId id="333" r:id="rId11"/>
    <p:sldId id="367" r:id="rId12"/>
    <p:sldId id="357" r:id="rId13"/>
    <p:sldId id="339" r:id="rId14"/>
    <p:sldId id="345" r:id="rId15"/>
    <p:sldId id="376" r:id="rId16"/>
    <p:sldId id="346" r:id="rId17"/>
    <p:sldId id="377" r:id="rId18"/>
    <p:sldId id="378" r:id="rId19"/>
    <p:sldId id="347" r:id="rId20"/>
    <p:sldId id="379" r:id="rId21"/>
    <p:sldId id="352" r:id="rId22"/>
    <p:sldId id="355" r:id="rId23"/>
    <p:sldId id="381" r:id="rId24"/>
    <p:sldId id="302" r:id="rId25"/>
    <p:sldId id="380" r:id="rId26"/>
    <p:sldId id="374" r:id="rId27"/>
    <p:sldId id="383" r:id="rId28"/>
    <p:sldId id="359" r:id="rId29"/>
    <p:sldId id="353" r:id="rId30"/>
    <p:sldId id="351" r:id="rId31"/>
    <p:sldId id="362" r:id="rId32"/>
    <p:sldId id="364" r:id="rId33"/>
    <p:sldId id="365" r:id="rId34"/>
    <p:sldId id="360" r:id="rId35"/>
    <p:sldId id="361" r:id="rId36"/>
    <p:sldId id="366" r:id="rId37"/>
    <p:sldId id="369" r:id="rId38"/>
    <p:sldId id="382" r:id="rId39"/>
    <p:sldId id="384" r:id="rId40"/>
    <p:sldId id="326" r:id="rId41"/>
    <p:sldId id="385" r:id="rId42"/>
    <p:sldId id="256" r:id="rId43"/>
    <p:sldId id="391" r:id="rId44"/>
    <p:sldId id="397" r:id="rId45"/>
    <p:sldId id="399" r:id="rId46"/>
    <p:sldId id="398" r:id="rId47"/>
    <p:sldId id="394" r:id="rId48"/>
    <p:sldId id="395" r:id="rId49"/>
    <p:sldId id="393" r:id="rId50"/>
    <p:sldId id="388" r:id="rId51"/>
    <p:sldId id="375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4A1985-A650-4729-BF14-D57EFCAAD6B5}">
          <p14:sldIdLst>
            <p14:sldId id="337"/>
            <p14:sldId id="368"/>
            <p14:sldId id="400"/>
            <p14:sldId id="387"/>
            <p14:sldId id="259"/>
            <p14:sldId id="354"/>
            <p14:sldId id="386"/>
            <p14:sldId id="336"/>
            <p14:sldId id="329"/>
            <p14:sldId id="333"/>
            <p14:sldId id="367"/>
            <p14:sldId id="357"/>
            <p14:sldId id="339"/>
            <p14:sldId id="345"/>
            <p14:sldId id="376"/>
            <p14:sldId id="346"/>
            <p14:sldId id="377"/>
            <p14:sldId id="378"/>
            <p14:sldId id="347"/>
            <p14:sldId id="379"/>
            <p14:sldId id="352"/>
            <p14:sldId id="355"/>
            <p14:sldId id="381"/>
            <p14:sldId id="302"/>
            <p14:sldId id="380"/>
            <p14:sldId id="374"/>
            <p14:sldId id="383"/>
            <p14:sldId id="359"/>
            <p14:sldId id="353"/>
            <p14:sldId id="351"/>
            <p14:sldId id="362"/>
            <p14:sldId id="364"/>
            <p14:sldId id="365"/>
            <p14:sldId id="360"/>
            <p14:sldId id="361"/>
            <p14:sldId id="366"/>
            <p14:sldId id="369"/>
            <p14:sldId id="382"/>
            <p14:sldId id="384"/>
            <p14:sldId id="326"/>
            <p14:sldId id="385"/>
            <p14:sldId id="256"/>
            <p14:sldId id="391"/>
            <p14:sldId id="397"/>
            <p14:sldId id="399"/>
            <p14:sldId id="398"/>
            <p14:sldId id="394"/>
            <p14:sldId id="395"/>
            <p14:sldId id="393"/>
            <p14:sldId id="388"/>
            <p14:sldId id="3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  <a:srgbClr val="33993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>
        <p:scale>
          <a:sx n="112" d="100"/>
          <a:sy n="112" d="100"/>
        </p:scale>
        <p:origin x="15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83D53-CA87-4207-AD82-0E3C8B1B046A}" type="doc">
      <dgm:prSet loTypeId="urn:microsoft.com/office/officeart/2005/8/layout/cycle1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CF0D89C-278B-45EC-B36B-DFE5C5879942}">
      <dgm:prSet phldrT="[Text]"/>
      <dgm:spPr/>
      <dgm:t>
        <a:bodyPr/>
        <a:lstStyle/>
        <a:p>
          <a:r>
            <a:rPr lang="en-US" dirty="0">
              <a:latin typeface="Rockwell" panose="02060603020205020403" pitchFamily="18" charset="0"/>
            </a:rPr>
            <a:t>Learning from failure</a:t>
          </a:r>
        </a:p>
      </dgm:t>
    </dgm:pt>
    <dgm:pt modelId="{4F036B49-16F7-47B3-BBE4-6005D18B67C6}" type="parTrans" cxnId="{30B1CDCC-0FEC-4A5F-8C5F-41F317483DD6}">
      <dgm:prSet/>
      <dgm:spPr/>
      <dgm:t>
        <a:bodyPr/>
        <a:lstStyle/>
        <a:p>
          <a:endParaRPr lang="en-US"/>
        </a:p>
      </dgm:t>
    </dgm:pt>
    <dgm:pt modelId="{797AD8F7-4BD8-4F1F-AE9F-CD2F1F8DBD97}" type="sibTrans" cxnId="{30B1CDCC-0FEC-4A5F-8C5F-41F317483DD6}">
      <dgm:prSet/>
      <dgm:spPr/>
      <dgm:t>
        <a:bodyPr/>
        <a:lstStyle/>
        <a:p>
          <a:endParaRPr lang="en-US"/>
        </a:p>
      </dgm:t>
    </dgm:pt>
    <dgm:pt modelId="{D803026A-D520-4F1B-AC38-168E43026525}">
      <dgm:prSet phldrT="[Text]"/>
      <dgm:spPr/>
      <dgm:t>
        <a:bodyPr/>
        <a:lstStyle/>
        <a:p>
          <a:r>
            <a:rPr lang="en-US" dirty="0">
              <a:latin typeface="Rockwell" panose="02060603020205020403" pitchFamily="18" charset="0"/>
            </a:rPr>
            <a:t>Everyone openly shares ideas</a:t>
          </a:r>
        </a:p>
      </dgm:t>
    </dgm:pt>
    <dgm:pt modelId="{D3ACAD41-D692-4605-8DB5-BC828F343AAE}" type="parTrans" cxnId="{BA52CDDE-175A-46D7-BF6B-46306B792B44}">
      <dgm:prSet/>
      <dgm:spPr/>
      <dgm:t>
        <a:bodyPr/>
        <a:lstStyle/>
        <a:p>
          <a:endParaRPr lang="en-US"/>
        </a:p>
      </dgm:t>
    </dgm:pt>
    <dgm:pt modelId="{535D2AEA-1F92-4C4E-B487-95AB1185054C}" type="sibTrans" cxnId="{BA52CDDE-175A-46D7-BF6B-46306B792B44}">
      <dgm:prSet/>
      <dgm:spPr/>
      <dgm:t>
        <a:bodyPr/>
        <a:lstStyle/>
        <a:p>
          <a:endParaRPr lang="en-US"/>
        </a:p>
      </dgm:t>
    </dgm:pt>
    <dgm:pt modelId="{0DF51CC2-087A-482F-ABC8-CD886E1DD4D9}">
      <dgm:prSet phldrT="[Text]"/>
      <dgm:spPr/>
      <dgm:t>
        <a:bodyPr/>
        <a:lstStyle/>
        <a:p>
          <a:r>
            <a:rPr lang="en-US" dirty="0">
              <a:latin typeface="Rockwell" panose="02060603020205020403" pitchFamily="18" charset="0"/>
            </a:rPr>
            <a:t>Better innovation &amp; decision making </a:t>
          </a:r>
        </a:p>
      </dgm:t>
    </dgm:pt>
    <dgm:pt modelId="{6CC88A63-7440-43E0-AFF9-E164863E380F}" type="parTrans" cxnId="{4F31EBAF-3C24-470E-B028-5FEABD288266}">
      <dgm:prSet/>
      <dgm:spPr/>
      <dgm:t>
        <a:bodyPr/>
        <a:lstStyle/>
        <a:p>
          <a:endParaRPr lang="en-US"/>
        </a:p>
      </dgm:t>
    </dgm:pt>
    <dgm:pt modelId="{081B1664-0374-4051-9699-F6CEA6608C69}" type="sibTrans" cxnId="{4F31EBAF-3C24-470E-B028-5FEABD288266}">
      <dgm:prSet/>
      <dgm:spPr/>
      <dgm:t>
        <a:bodyPr/>
        <a:lstStyle/>
        <a:p>
          <a:endParaRPr lang="en-US"/>
        </a:p>
      </dgm:t>
    </dgm:pt>
    <dgm:pt modelId="{4626C6CE-1E88-4BF8-AC66-8AC0A0082E02}">
      <dgm:prSet phldrT="[Text]"/>
      <dgm:spPr/>
      <dgm:t>
        <a:bodyPr/>
        <a:lstStyle/>
        <a:p>
          <a:r>
            <a:rPr lang="en-US" dirty="0">
              <a:latin typeface="Rockwell" panose="02060603020205020403" pitchFamily="18" charset="0"/>
            </a:rPr>
            <a:t>Comfort in admitting mistakes</a:t>
          </a:r>
        </a:p>
      </dgm:t>
    </dgm:pt>
    <dgm:pt modelId="{6A91F7BF-BFBC-4166-BDE0-DE8A4D49CAA6}" type="parTrans" cxnId="{D2248117-A31B-4394-A15B-64B8402C43E9}">
      <dgm:prSet/>
      <dgm:spPr/>
      <dgm:t>
        <a:bodyPr/>
        <a:lstStyle/>
        <a:p>
          <a:endParaRPr lang="en-US"/>
        </a:p>
      </dgm:t>
    </dgm:pt>
    <dgm:pt modelId="{5B42D5CD-120D-49D7-86BB-C71E85F33FA1}" type="sibTrans" cxnId="{D2248117-A31B-4394-A15B-64B8402C43E9}">
      <dgm:prSet/>
      <dgm:spPr/>
      <dgm:t>
        <a:bodyPr/>
        <a:lstStyle/>
        <a:p>
          <a:endParaRPr lang="en-US"/>
        </a:p>
      </dgm:t>
    </dgm:pt>
    <dgm:pt modelId="{0D73A8E5-8D1C-4E43-8250-00DDC2CBB173}" type="pres">
      <dgm:prSet presAssocID="{58983D53-CA87-4207-AD82-0E3C8B1B046A}" presName="cycle" presStyleCnt="0">
        <dgm:presLayoutVars>
          <dgm:dir/>
          <dgm:resizeHandles val="exact"/>
        </dgm:presLayoutVars>
      </dgm:prSet>
      <dgm:spPr/>
    </dgm:pt>
    <dgm:pt modelId="{26BCE32F-A041-4EF0-A4EC-2F675DA83131}" type="pres">
      <dgm:prSet presAssocID="{5CF0D89C-278B-45EC-B36B-DFE5C5879942}" presName="dummy" presStyleCnt="0"/>
      <dgm:spPr/>
    </dgm:pt>
    <dgm:pt modelId="{10F3D086-BE21-45E2-BDFA-966E11CEAC6B}" type="pres">
      <dgm:prSet presAssocID="{5CF0D89C-278B-45EC-B36B-DFE5C5879942}" presName="node" presStyleLbl="revTx" presStyleIdx="0" presStyleCnt="4" custRadScaleRad="114877" custRadScaleInc="150000">
        <dgm:presLayoutVars>
          <dgm:bulletEnabled val="1"/>
        </dgm:presLayoutVars>
      </dgm:prSet>
      <dgm:spPr/>
    </dgm:pt>
    <dgm:pt modelId="{3B5EA858-C35C-470D-82A9-A089502A9547}" type="pres">
      <dgm:prSet presAssocID="{797AD8F7-4BD8-4F1F-AE9F-CD2F1F8DBD97}" presName="sibTrans" presStyleLbl="node1" presStyleIdx="0" presStyleCnt="4" custLinFactNeighborX="7259" custLinFactNeighborY="1100"/>
      <dgm:spPr/>
    </dgm:pt>
    <dgm:pt modelId="{E47EC1FA-6BAD-4480-8746-7889E33DBE3D}" type="pres">
      <dgm:prSet presAssocID="{D803026A-D520-4F1B-AC38-168E43026525}" presName="dummy" presStyleCnt="0"/>
      <dgm:spPr/>
    </dgm:pt>
    <dgm:pt modelId="{DA637A10-F385-4605-8D59-D3B1C7ED54AC}" type="pres">
      <dgm:prSet presAssocID="{D803026A-D520-4F1B-AC38-168E43026525}" presName="node" presStyleLbl="revTx" presStyleIdx="1" presStyleCnt="4" custRadScaleRad="83739" custRadScaleInc="150000">
        <dgm:presLayoutVars>
          <dgm:bulletEnabled val="1"/>
        </dgm:presLayoutVars>
      </dgm:prSet>
      <dgm:spPr/>
    </dgm:pt>
    <dgm:pt modelId="{9C5139AE-AB12-4680-87F7-6A5E75EC3210}" type="pres">
      <dgm:prSet presAssocID="{535D2AEA-1F92-4C4E-B487-95AB1185054C}" presName="sibTrans" presStyleLbl="node1" presStyleIdx="1" presStyleCnt="4" custLinFactNeighborX="-5799" custLinFactNeighborY="5059"/>
      <dgm:spPr/>
    </dgm:pt>
    <dgm:pt modelId="{65BCBDAC-33F5-4646-81DA-EEB84320CF21}" type="pres">
      <dgm:prSet presAssocID="{0DF51CC2-087A-482F-ABC8-CD886E1DD4D9}" presName="dummy" presStyleCnt="0"/>
      <dgm:spPr/>
    </dgm:pt>
    <dgm:pt modelId="{9C2B4416-6B5F-419A-BC93-1E2BF2B4C2ED}" type="pres">
      <dgm:prSet presAssocID="{0DF51CC2-087A-482F-ABC8-CD886E1DD4D9}" presName="node" presStyleLbl="revTx" presStyleIdx="2" presStyleCnt="4" custRadScaleRad="109538" custRadScaleInc="150000">
        <dgm:presLayoutVars>
          <dgm:bulletEnabled val="1"/>
        </dgm:presLayoutVars>
      </dgm:prSet>
      <dgm:spPr/>
    </dgm:pt>
    <dgm:pt modelId="{9F31AC76-79A1-4C02-9C7D-83993EBC9B7A}" type="pres">
      <dgm:prSet presAssocID="{081B1664-0374-4051-9699-F6CEA6608C69}" presName="sibTrans" presStyleLbl="node1" presStyleIdx="2" presStyleCnt="4" custLinFactNeighborX="-5799" custLinFactNeighborY="-2200"/>
      <dgm:spPr/>
    </dgm:pt>
    <dgm:pt modelId="{FD97497B-514C-4E03-8954-062C0DB4D16C}" type="pres">
      <dgm:prSet presAssocID="{4626C6CE-1E88-4BF8-AC66-8AC0A0082E02}" presName="dummy" presStyleCnt="0"/>
      <dgm:spPr/>
    </dgm:pt>
    <dgm:pt modelId="{A70EF352-EF70-4962-A86B-29AD7CD44CE9}" type="pres">
      <dgm:prSet presAssocID="{4626C6CE-1E88-4BF8-AC66-8AC0A0082E02}" presName="node" presStyleLbl="revTx" presStyleIdx="3" presStyleCnt="4" custRadScaleRad="89099" custRadScaleInc="150000">
        <dgm:presLayoutVars>
          <dgm:bulletEnabled val="1"/>
        </dgm:presLayoutVars>
      </dgm:prSet>
      <dgm:spPr/>
    </dgm:pt>
    <dgm:pt modelId="{9897BAD5-0005-4414-A523-020079B6799D}" type="pres">
      <dgm:prSet presAssocID="{5B42D5CD-120D-49D7-86BB-C71E85F33FA1}" presName="sibTrans" presStyleLbl="node1" presStyleIdx="3" presStyleCnt="4" custLinFactNeighborX="6379" custLinFactNeighborY="3299"/>
      <dgm:spPr/>
    </dgm:pt>
  </dgm:ptLst>
  <dgm:cxnLst>
    <dgm:cxn modelId="{D2248117-A31B-4394-A15B-64B8402C43E9}" srcId="{58983D53-CA87-4207-AD82-0E3C8B1B046A}" destId="{4626C6CE-1E88-4BF8-AC66-8AC0A0082E02}" srcOrd="3" destOrd="0" parTransId="{6A91F7BF-BFBC-4166-BDE0-DE8A4D49CAA6}" sibTransId="{5B42D5CD-120D-49D7-86BB-C71E85F33FA1}"/>
    <dgm:cxn modelId="{5CEBB55D-177F-4EDA-BB02-2391E30314B8}" type="presOf" srcId="{081B1664-0374-4051-9699-F6CEA6608C69}" destId="{9F31AC76-79A1-4C02-9C7D-83993EBC9B7A}" srcOrd="0" destOrd="0" presId="urn:microsoft.com/office/officeart/2005/8/layout/cycle1"/>
    <dgm:cxn modelId="{B4E9F880-16CA-4E24-A3E1-3AD5C1B89725}" type="presOf" srcId="{797AD8F7-4BD8-4F1F-AE9F-CD2F1F8DBD97}" destId="{3B5EA858-C35C-470D-82A9-A089502A9547}" srcOrd="0" destOrd="0" presId="urn:microsoft.com/office/officeart/2005/8/layout/cycle1"/>
    <dgm:cxn modelId="{C18B9FA0-37D6-48FA-B7B7-09D4A6B196C2}" type="presOf" srcId="{4626C6CE-1E88-4BF8-AC66-8AC0A0082E02}" destId="{A70EF352-EF70-4962-A86B-29AD7CD44CE9}" srcOrd="0" destOrd="0" presId="urn:microsoft.com/office/officeart/2005/8/layout/cycle1"/>
    <dgm:cxn modelId="{483C84A2-CE52-4E5E-B64F-41D0D52D409C}" type="presOf" srcId="{0DF51CC2-087A-482F-ABC8-CD886E1DD4D9}" destId="{9C2B4416-6B5F-419A-BC93-1E2BF2B4C2ED}" srcOrd="0" destOrd="0" presId="urn:microsoft.com/office/officeart/2005/8/layout/cycle1"/>
    <dgm:cxn modelId="{4F31EBAF-3C24-470E-B028-5FEABD288266}" srcId="{58983D53-CA87-4207-AD82-0E3C8B1B046A}" destId="{0DF51CC2-087A-482F-ABC8-CD886E1DD4D9}" srcOrd="2" destOrd="0" parTransId="{6CC88A63-7440-43E0-AFF9-E164863E380F}" sibTransId="{081B1664-0374-4051-9699-F6CEA6608C69}"/>
    <dgm:cxn modelId="{1BBFF0C6-98ED-4A93-86A5-3D2F928879B2}" type="presOf" srcId="{535D2AEA-1F92-4C4E-B487-95AB1185054C}" destId="{9C5139AE-AB12-4680-87F7-6A5E75EC3210}" srcOrd="0" destOrd="0" presId="urn:microsoft.com/office/officeart/2005/8/layout/cycle1"/>
    <dgm:cxn modelId="{30B1CDCC-0FEC-4A5F-8C5F-41F317483DD6}" srcId="{58983D53-CA87-4207-AD82-0E3C8B1B046A}" destId="{5CF0D89C-278B-45EC-B36B-DFE5C5879942}" srcOrd="0" destOrd="0" parTransId="{4F036B49-16F7-47B3-BBE4-6005D18B67C6}" sibTransId="{797AD8F7-4BD8-4F1F-AE9F-CD2F1F8DBD97}"/>
    <dgm:cxn modelId="{BA52CDDE-175A-46D7-BF6B-46306B792B44}" srcId="{58983D53-CA87-4207-AD82-0E3C8B1B046A}" destId="{D803026A-D520-4F1B-AC38-168E43026525}" srcOrd="1" destOrd="0" parTransId="{D3ACAD41-D692-4605-8DB5-BC828F343AAE}" sibTransId="{535D2AEA-1F92-4C4E-B487-95AB1185054C}"/>
    <dgm:cxn modelId="{B087B5E0-E2E3-4605-86FE-688EA36CC849}" type="presOf" srcId="{5B42D5CD-120D-49D7-86BB-C71E85F33FA1}" destId="{9897BAD5-0005-4414-A523-020079B6799D}" srcOrd="0" destOrd="0" presId="urn:microsoft.com/office/officeart/2005/8/layout/cycle1"/>
    <dgm:cxn modelId="{793200F3-BEA1-4AE9-BE6E-065B9DC4C3BD}" type="presOf" srcId="{58983D53-CA87-4207-AD82-0E3C8B1B046A}" destId="{0D73A8E5-8D1C-4E43-8250-00DDC2CBB173}" srcOrd="0" destOrd="0" presId="urn:microsoft.com/office/officeart/2005/8/layout/cycle1"/>
    <dgm:cxn modelId="{65124EF5-4005-442C-B1E4-E693E8F56A97}" type="presOf" srcId="{5CF0D89C-278B-45EC-B36B-DFE5C5879942}" destId="{10F3D086-BE21-45E2-BDFA-966E11CEAC6B}" srcOrd="0" destOrd="0" presId="urn:microsoft.com/office/officeart/2005/8/layout/cycle1"/>
    <dgm:cxn modelId="{A08FCCF9-1374-4C81-9E9C-128C287776F2}" type="presOf" srcId="{D803026A-D520-4F1B-AC38-168E43026525}" destId="{DA637A10-F385-4605-8D59-D3B1C7ED54AC}" srcOrd="0" destOrd="0" presId="urn:microsoft.com/office/officeart/2005/8/layout/cycle1"/>
    <dgm:cxn modelId="{61FF8A31-8A3A-41FC-9AC3-D9B283C355EC}" type="presParOf" srcId="{0D73A8E5-8D1C-4E43-8250-00DDC2CBB173}" destId="{26BCE32F-A041-4EF0-A4EC-2F675DA83131}" srcOrd="0" destOrd="0" presId="urn:microsoft.com/office/officeart/2005/8/layout/cycle1"/>
    <dgm:cxn modelId="{93B45AF1-9D2C-4490-A715-0D31B38747C9}" type="presParOf" srcId="{0D73A8E5-8D1C-4E43-8250-00DDC2CBB173}" destId="{10F3D086-BE21-45E2-BDFA-966E11CEAC6B}" srcOrd="1" destOrd="0" presId="urn:microsoft.com/office/officeart/2005/8/layout/cycle1"/>
    <dgm:cxn modelId="{3F2F6ACA-4444-483B-8B0F-3682F020A905}" type="presParOf" srcId="{0D73A8E5-8D1C-4E43-8250-00DDC2CBB173}" destId="{3B5EA858-C35C-470D-82A9-A089502A9547}" srcOrd="2" destOrd="0" presId="urn:microsoft.com/office/officeart/2005/8/layout/cycle1"/>
    <dgm:cxn modelId="{C6308385-0BC5-4E53-86F6-5C150DD6098E}" type="presParOf" srcId="{0D73A8E5-8D1C-4E43-8250-00DDC2CBB173}" destId="{E47EC1FA-6BAD-4480-8746-7889E33DBE3D}" srcOrd="3" destOrd="0" presId="urn:microsoft.com/office/officeart/2005/8/layout/cycle1"/>
    <dgm:cxn modelId="{D8DAA2A4-428F-4293-B85E-CAB74902269E}" type="presParOf" srcId="{0D73A8E5-8D1C-4E43-8250-00DDC2CBB173}" destId="{DA637A10-F385-4605-8D59-D3B1C7ED54AC}" srcOrd="4" destOrd="0" presId="urn:microsoft.com/office/officeart/2005/8/layout/cycle1"/>
    <dgm:cxn modelId="{697D8827-7BCA-4AEE-BAD1-055A43C70403}" type="presParOf" srcId="{0D73A8E5-8D1C-4E43-8250-00DDC2CBB173}" destId="{9C5139AE-AB12-4680-87F7-6A5E75EC3210}" srcOrd="5" destOrd="0" presId="urn:microsoft.com/office/officeart/2005/8/layout/cycle1"/>
    <dgm:cxn modelId="{5617B7F5-AE54-47CD-B5AD-0F2E2D4A2B54}" type="presParOf" srcId="{0D73A8E5-8D1C-4E43-8250-00DDC2CBB173}" destId="{65BCBDAC-33F5-4646-81DA-EEB84320CF21}" srcOrd="6" destOrd="0" presId="urn:microsoft.com/office/officeart/2005/8/layout/cycle1"/>
    <dgm:cxn modelId="{221A3E78-CD10-4FD5-B694-8B136CEF9E20}" type="presParOf" srcId="{0D73A8E5-8D1C-4E43-8250-00DDC2CBB173}" destId="{9C2B4416-6B5F-419A-BC93-1E2BF2B4C2ED}" srcOrd="7" destOrd="0" presId="urn:microsoft.com/office/officeart/2005/8/layout/cycle1"/>
    <dgm:cxn modelId="{3E79A87A-B007-4ACE-9F21-044F7A60F5FF}" type="presParOf" srcId="{0D73A8E5-8D1C-4E43-8250-00DDC2CBB173}" destId="{9F31AC76-79A1-4C02-9C7D-83993EBC9B7A}" srcOrd="8" destOrd="0" presId="urn:microsoft.com/office/officeart/2005/8/layout/cycle1"/>
    <dgm:cxn modelId="{C310C1C2-73E7-4E52-9A8B-32FDB74C8824}" type="presParOf" srcId="{0D73A8E5-8D1C-4E43-8250-00DDC2CBB173}" destId="{FD97497B-514C-4E03-8954-062C0DB4D16C}" srcOrd="9" destOrd="0" presId="urn:microsoft.com/office/officeart/2005/8/layout/cycle1"/>
    <dgm:cxn modelId="{66CA5934-8175-41D2-9899-9B815E569CD1}" type="presParOf" srcId="{0D73A8E5-8D1C-4E43-8250-00DDC2CBB173}" destId="{A70EF352-EF70-4962-A86B-29AD7CD44CE9}" srcOrd="10" destOrd="0" presId="urn:microsoft.com/office/officeart/2005/8/layout/cycle1"/>
    <dgm:cxn modelId="{69E847E9-01AB-4814-B3DE-7953F5615C9D}" type="presParOf" srcId="{0D73A8E5-8D1C-4E43-8250-00DDC2CBB173}" destId="{9897BAD5-0005-4414-A523-020079B6799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83D53-CA87-4207-AD82-0E3C8B1B046A}" type="doc">
      <dgm:prSet loTypeId="urn:microsoft.com/office/officeart/2005/8/layout/cycle1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CF0D89C-278B-45EC-B36B-DFE5C5879942}">
      <dgm:prSet phldrT="[Text]"/>
      <dgm:spPr/>
      <dgm:t>
        <a:bodyPr/>
        <a:lstStyle/>
        <a:p>
          <a:r>
            <a:rPr lang="en-US" dirty="0">
              <a:latin typeface="Rockwell" panose="02060603020205020403" pitchFamily="18" charset="0"/>
            </a:rPr>
            <a:t>Blaming others</a:t>
          </a:r>
        </a:p>
      </dgm:t>
    </dgm:pt>
    <dgm:pt modelId="{4F036B49-16F7-47B3-BBE4-6005D18B67C6}" type="parTrans" cxnId="{30B1CDCC-0FEC-4A5F-8C5F-41F317483DD6}">
      <dgm:prSet/>
      <dgm:spPr/>
      <dgm:t>
        <a:bodyPr/>
        <a:lstStyle/>
        <a:p>
          <a:endParaRPr lang="en-US"/>
        </a:p>
      </dgm:t>
    </dgm:pt>
    <dgm:pt modelId="{797AD8F7-4BD8-4F1F-AE9F-CD2F1F8DBD97}" type="sibTrans" cxnId="{30B1CDCC-0FEC-4A5F-8C5F-41F317483DD6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803026A-D520-4F1B-AC38-168E43026525}">
      <dgm:prSet phldrT="[Text]"/>
      <dgm:spPr/>
      <dgm:t>
        <a:bodyPr/>
        <a:lstStyle/>
        <a:p>
          <a:r>
            <a:rPr lang="en-US" dirty="0">
              <a:latin typeface="Rockwell" panose="02060603020205020403" pitchFamily="18" charset="0"/>
            </a:rPr>
            <a:t>Less likely to share different views</a:t>
          </a:r>
        </a:p>
      </dgm:t>
    </dgm:pt>
    <dgm:pt modelId="{D3ACAD41-D692-4605-8DB5-BC828F343AAE}" type="parTrans" cxnId="{BA52CDDE-175A-46D7-BF6B-46306B792B44}">
      <dgm:prSet/>
      <dgm:spPr/>
      <dgm:t>
        <a:bodyPr/>
        <a:lstStyle/>
        <a:p>
          <a:endParaRPr lang="en-US"/>
        </a:p>
      </dgm:t>
    </dgm:pt>
    <dgm:pt modelId="{535D2AEA-1F92-4C4E-B487-95AB1185054C}" type="sibTrans" cxnId="{BA52CDDE-175A-46D7-BF6B-46306B792B44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0DF51CC2-087A-482F-ABC8-CD886E1DD4D9}">
      <dgm:prSet phldrT="[Text]"/>
      <dgm:spPr/>
      <dgm:t>
        <a:bodyPr/>
        <a:lstStyle/>
        <a:p>
          <a:r>
            <a:rPr lang="en-US" dirty="0">
              <a:latin typeface="Rockwell" panose="02060603020205020403" pitchFamily="18" charset="0"/>
            </a:rPr>
            <a:t>Common Knowledge Effect</a:t>
          </a:r>
        </a:p>
      </dgm:t>
    </dgm:pt>
    <dgm:pt modelId="{6CC88A63-7440-43E0-AFF9-E164863E380F}" type="parTrans" cxnId="{4F31EBAF-3C24-470E-B028-5FEABD288266}">
      <dgm:prSet/>
      <dgm:spPr/>
      <dgm:t>
        <a:bodyPr/>
        <a:lstStyle/>
        <a:p>
          <a:endParaRPr lang="en-US"/>
        </a:p>
      </dgm:t>
    </dgm:pt>
    <dgm:pt modelId="{081B1664-0374-4051-9699-F6CEA6608C69}" type="sibTrans" cxnId="{4F31EBAF-3C24-470E-B028-5FEABD288266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4626C6CE-1E88-4BF8-AC66-8AC0A0082E02}">
      <dgm:prSet phldrT="[Text]"/>
      <dgm:spPr/>
      <dgm:t>
        <a:bodyPr/>
        <a:lstStyle/>
        <a:p>
          <a:r>
            <a:rPr lang="en-US" dirty="0">
              <a:latin typeface="Rockwell" panose="02060603020205020403" pitchFamily="18" charset="0"/>
            </a:rPr>
            <a:t>Fear of admitting mistakes</a:t>
          </a:r>
        </a:p>
      </dgm:t>
    </dgm:pt>
    <dgm:pt modelId="{6A91F7BF-BFBC-4166-BDE0-DE8A4D49CAA6}" type="parTrans" cxnId="{D2248117-A31B-4394-A15B-64B8402C43E9}">
      <dgm:prSet/>
      <dgm:spPr/>
      <dgm:t>
        <a:bodyPr/>
        <a:lstStyle/>
        <a:p>
          <a:endParaRPr lang="en-US"/>
        </a:p>
      </dgm:t>
    </dgm:pt>
    <dgm:pt modelId="{5B42D5CD-120D-49D7-86BB-C71E85F33FA1}" type="sibTrans" cxnId="{D2248117-A31B-4394-A15B-64B8402C43E9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0D73A8E5-8D1C-4E43-8250-00DDC2CBB173}" type="pres">
      <dgm:prSet presAssocID="{58983D53-CA87-4207-AD82-0E3C8B1B046A}" presName="cycle" presStyleCnt="0">
        <dgm:presLayoutVars>
          <dgm:dir/>
          <dgm:resizeHandles val="exact"/>
        </dgm:presLayoutVars>
      </dgm:prSet>
      <dgm:spPr/>
    </dgm:pt>
    <dgm:pt modelId="{26BCE32F-A041-4EF0-A4EC-2F675DA83131}" type="pres">
      <dgm:prSet presAssocID="{5CF0D89C-278B-45EC-B36B-DFE5C5879942}" presName="dummy" presStyleCnt="0"/>
      <dgm:spPr/>
    </dgm:pt>
    <dgm:pt modelId="{10F3D086-BE21-45E2-BDFA-966E11CEAC6B}" type="pres">
      <dgm:prSet presAssocID="{5CF0D89C-278B-45EC-B36B-DFE5C5879942}" presName="node" presStyleLbl="revTx" presStyleIdx="0" presStyleCnt="4" custRadScaleRad="114877" custRadScaleInc="150000">
        <dgm:presLayoutVars>
          <dgm:bulletEnabled val="1"/>
        </dgm:presLayoutVars>
      </dgm:prSet>
      <dgm:spPr/>
    </dgm:pt>
    <dgm:pt modelId="{3B5EA858-C35C-470D-82A9-A089502A9547}" type="pres">
      <dgm:prSet presAssocID="{797AD8F7-4BD8-4F1F-AE9F-CD2F1F8DBD97}" presName="sibTrans" presStyleLbl="node1" presStyleIdx="0" presStyleCnt="4" custLinFactNeighborX="7259" custLinFactNeighborY="1100"/>
      <dgm:spPr/>
    </dgm:pt>
    <dgm:pt modelId="{E47EC1FA-6BAD-4480-8746-7889E33DBE3D}" type="pres">
      <dgm:prSet presAssocID="{D803026A-D520-4F1B-AC38-168E43026525}" presName="dummy" presStyleCnt="0"/>
      <dgm:spPr/>
    </dgm:pt>
    <dgm:pt modelId="{DA637A10-F385-4605-8D59-D3B1C7ED54AC}" type="pres">
      <dgm:prSet presAssocID="{D803026A-D520-4F1B-AC38-168E43026525}" presName="node" presStyleLbl="revTx" presStyleIdx="1" presStyleCnt="4" custRadScaleRad="83739" custRadScaleInc="150000">
        <dgm:presLayoutVars>
          <dgm:bulletEnabled val="1"/>
        </dgm:presLayoutVars>
      </dgm:prSet>
      <dgm:spPr/>
    </dgm:pt>
    <dgm:pt modelId="{9C5139AE-AB12-4680-87F7-6A5E75EC3210}" type="pres">
      <dgm:prSet presAssocID="{535D2AEA-1F92-4C4E-B487-95AB1185054C}" presName="sibTrans" presStyleLbl="node1" presStyleIdx="1" presStyleCnt="4" custLinFactNeighborX="-5799" custLinFactNeighborY="5059"/>
      <dgm:spPr/>
    </dgm:pt>
    <dgm:pt modelId="{65BCBDAC-33F5-4646-81DA-EEB84320CF21}" type="pres">
      <dgm:prSet presAssocID="{0DF51CC2-087A-482F-ABC8-CD886E1DD4D9}" presName="dummy" presStyleCnt="0"/>
      <dgm:spPr/>
    </dgm:pt>
    <dgm:pt modelId="{9C2B4416-6B5F-419A-BC93-1E2BF2B4C2ED}" type="pres">
      <dgm:prSet presAssocID="{0DF51CC2-087A-482F-ABC8-CD886E1DD4D9}" presName="node" presStyleLbl="revTx" presStyleIdx="2" presStyleCnt="4" custRadScaleRad="109538" custRadScaleInc="150000">
        <dgm:presLayoutVars>
          <dgm:bulletEnabled val="1"/>
        </dgm:presLayoutVars>
      </dgm:prSet>
      <dgm:spPr/>
    </dgm:pt>
    <dgm:pt modelId="{9F31AC76-79A1-4C02-9C7D-83993EBC9B7A}" type="pres">
      <dgm:prSet presAssocID="{081B1664-0374-4051-9699-F6CEA6608C69}" presName="sibTrans" presStyleLbl="node1" presStyleIdx="2" presStyleCnt="4" custLinFactNeighborX="-5799" custLinFactNeighborY="-2200"/>
      <dgm:spPr/>
    </dgm:pt>
    <dgm:pt modelId="{FD97497B-514C-4E03-8954-062C0DB4D16C}" type="pres">
      <dgm:prSet presAssocID="{4626C6CE-1E88-4BF8-AC66-8AC0A0082E02}" presName="dummy" presStyleCnt="0"/>
      <dgm:spPr/>
    </dgm:pt>
    <dgm:pt modelId="{A70EF352-EF70-4962-A86B-29AD7CD44CE9}" type="pres">
      <dgm:prSet presAssocID="{4626C6CE-1E88-4BF8-AC66-8AC0A0082E02}" presName="node" presStyleLbl="revTx" presStyleIdx="3" presStyleCnt="4" custRadScaleRad="89099" custRadScaleInc="150000">
        <dgm:presLayoutVars>
          <dgm:bulletEnabled val="1"/>
        </dgm:presLayoutVars>
      </dgm:prSet>
      <dgm:spPr/>
    </dgm:pt>
    <dgm:pt modelId="{9897BAD5-0005-4414-A523-020079B6799D}" type="pres">
      <dgm:prSet presAssocID="{5B42D5CD-120D-49D7-86BB-C71E85F33FA1}" presName="sibTrans" presStyleLbl="node1" presStyleIdx="3" presStyleCnt="4" custLinFactNeighborX="6379" custLinFactNeighborY="3299"/>
      <dgm:spPr/>
    </dgm:pt>
  </dgm:ptLst>
  <dgm:cxnLst>
    <dgm:cxn modelId="{D2248117-A31B-4394-A15B-64B8402C43E9}" srcId="{58983D53-CA87-4207-AD82-0E3C8B1B046A}" destId="{4626C6CE-1E88-4BF8-AC66-8AC0A0082E02}" srcOrd="3" destOrd="0" parTransId="{6A91F7BF-BFBC-4166-BDE0-DE8A4D49CAA6}" sibTransId="{5B42D5CD-120D-49D7-86BB-C71E85F33FA1}"/>
    <dgm:cxn modelId="{5CEBB55D-177F-4EDA-BB02-2391E30314B8}" type="presOf" srcId="{081B1664-0374-4051-9699-F6CEA6608C69}" destId="{9F31AC76-79A1-4C02-9C7D-83993EBC9B7A}" srcOrd="0" destOrd="0" presId="urn:microsoft.com/office/officeart/2005/8/layout/cycle1"/>
    <dgm:cxn modelId="{B4E9F880-16CA-4E24-A3E1-3AD5C1B89725}" type="presOf" srcId="{797AD8F7-4BD8-4F1F-AE9F-CD2F1F8DBD97}" destId="{3B5EA858-C35C-470D-82A9-A089502A9547}" srcOrd="0" destOrd="0" presId="urn:microsoft.com/office/officeart/2005/8/layout/cycle1"/>
    <dgm:cxn modelId="{C18B9FA0-37D6-48FA-B7B7-09D4A6B196C2}" type="presOf" srcId="{4626C6CE-1E88-4BF8-AC66-8AC0A0082E02}" destId="{A70EF352-EF70-4962-A86B-29AD7CD44CE9}" srcOrd="0" destOrd="0" presId="urn:microsoft.com/office/officeart/2005/8/layout/cycle1"/>
    <dgm:cxn modelId="{483C84A2-CE52-4E5E-B64F-41D0D52D409C}" type="presOf" srcId="{0DF51CC2-087A-482F-ABC8-CD886E1DD4D9}" destId="{9C2B4416-6B5F-419A-BC93-1E2BF2B4C2ED}" srcOrd="0" destOrd="0" presId="urn:microsoft.com/office/officeart/2005/8/layout/cycle1"/>
    <dgm:cxn modelId="{4F31EBAF-3C24-470E-B028-5FEABD288266}" srcId="{58983D53-CA87-4207-AD82-0E3C8B1B046A}" destId="{0DF51CC2-087A-482F-ABC8-CD886E1DD4D9}" srcOrd="2" destOrd="0" parTransId="{6CC88A63-7440-43E0-AFF9-E164863E380F}" sibTransId="{081B1664-0374-4051-9699-F6CEA6608C69}"/>
    <dgm:cxn modelId="{1BBFF0C6-98ED-4A93-86A5-3D2F928879B2}" type="presOf" srcId="{535D2AEA-1F92-4C4E-B487-95AB1185054C}" destId="{9C5139AE-AB12-4680-87F7-6A5E75EC3210}" srcOrd="0" destOrd="0" presId="urn:microsoft.com/office/officeart/2005/8/layout/cycle1"/>
    <dgm:cxn modelId="{30B1CDCC-0FEC-4A5F-8C5F-41F317483DD6}" srcId="{58983D53-CA87-4207-AD82-0E3C8B1B046A}" destId="{5CF0D89C-278B-45EC-B36B-DFE5C5879942}" srcOrd="0" destOrd="0" parTransId="{4F036B49-16F7-47B3-BBE4-6005D18B67C6}" sibTransId="{797AD8F7-4BD8-4F1F-AE9F-CD2F1F8DBD97}"/>
    <dgm:cxn modelId="{BA52CDDE-175A-46D7-BF6B-46306B792B44}" srcId="{58983D53-CA87-4207-AD82-0E3C8B1B046A}" destId="{D803026A-D520-4F1B-AC38-168E43026525}" srcOrd="1" destOrd="0" parTransId="{D3ACAD41-D692-4605-8DB5-BC828F343AAE}" sibTransId="{535D2AEA-1F92-4C4E-B487-95AB1185054C}"/>
    <dgm:cxn modelId="{B087B5E0-E2E3-4605-86FE-688EA36CC849}" type="presOf" srcId="{5B42D5CD-120D-49D7-86BB-C71E85F33FA1}" destId="{9897BAD5-0005-4414-A523-020079B6799D}" srcOrd="0" destOrd="0" presId="urn:microsoft.com/office/officeart/2005/8/layout/cycle1"/>
    <dgm:cxn modelId="{793200F3-BEA1-4AE9-BE6E-065B9DC4C3BD}" type="presOf" srcId="{58983D53-CA87-4207-AD82-0E3C8B1B046A}" destId="{0D73A8E5-8D1C-4E43-8250-00DDC2CBB173}" srcOrd="0" destOrd="0" presId="urn:microsoft.com/office/officeart/2005/8/layout/cycle1"/>
    <dgm:cxn modelId="{65124EF5-4005-442C-B1E4-E693E8F56A97}" type="presOf" srcId="{5CF0D89C-278B-45EC-B36B-DFE5C5879942}" destId="{10F3D086-BE21-45E2-BDFA-966E11CEAC6B}" srcOrd="0" destOrd="0" presId="urn:microsoft.com/office/officeart/2005/8/layout/cycle1"/>
    <dgm:cxn modelId="{A08FCCF9-1374-4C81-9E9C-128C287776F2}" type="presOf" srcId="{D803026A-D520-4F1B-AC38-168E43026525}" destId="{DA637A10-F385-4605-8D59-D3B1C7ED54AC}" srcOrd="0" destOrd="0" presId="urn:microsoft.com/office/officeart/2005/8/layout/cycle1"/>
    <dgm:cxn modelId="{61FF8A31-8A3A-41FC-9AC3-D9B283C355EC}" type="presParOf" srcId="{0D73A8E5-8D1C-4E43-8250-00DDC2CBB173}" destId="{26BCE32F-A041-4EF0-A4EC-2F675DA83131}" srcOrd="0" destOrd="0" presId="urn:microsoft.com/office/officeart/2005/8/layout/cycle1"/>
    <dgm:cxn modelId="{93B45AF1-9D2C-4490-A715-0D31B38747C9}" type="presParOf" srcId="{0D73A8E5-8D1C-4E43-8250-00DDC2CBB173}" destId="{10F3D086-BE21-45E2-BDFA-966E11CEAC6B}" srcOrd="1" destOrd="0" presId="urn:microsoft.com/office/officeart/2005/8/layout/cycle1"/>
    <dgm:cxn modelId="{3F2F6ACA-4444-483B-8B0F-3682F020A905}" type="presParOf" srcId="{0D73A8E5-8D1C-4E43-8250-00DDC2CBB173}" destId="{3B5EA858-C35C-470D-82A9-A089502A9547}" srcOrd="2" destOrd="0" presId="urn:microsoft.com/office/officeart/2005/8/layout/cycle1"/>
    <dgm:cxn modelId="{C6308385-0BC5-4E53-86F6-5C150DD6098E}" type="presParOf" srcId="{0D73A8E5-8D1C-4E43-8250-00DDC2CBB173}" destId="{E47EC1FA-6BAD-4480-8746-7889E33DBE3D}" srcOrd="3" destOrd="0" presId="urn:microsoft.com/office/officeart/2005/8/layout/cycle1"/>
    <dgm:cxn modelId="{D8DAA2A4-428F-4293-B85E-CAB74902269E}" type="presParOf" srcId="{0D73A8E5-8D1C-4E43-8250-00DDC2CBB173}" destId="{DA637A10-F385-4605-8D59-D3B1C7ED54AC}" srcOrd="4" destOrd="0" presId="urn:microsoft.com/office/officeart/2005/8/layout/cycle1"/>
    <dgm:cxn modelId="{697D8827-7BCA-4AEE-BAD1-055A43C70403}" type="presParOf" srcId="{0D73A8E5-8D1C-4E43-8250-00DDC2CBB173}" destId="{9C5139AE-AB12-4680-87F7-6A5E75EC3210}" srcOrd="5" destOrd="0" presId="urn:microsoft.com/office/officeart/2005/8/layout/cycle1"/>
    <dgm:cxn modelId="{5617B7F5-AE54-47CD-B5AD-0F2E2D4A2B54}" type="presParOf" srcId="{0D73A8E5-8D1C-4E43-8250-00DDC2CBB173}" destId="{65BCBDAC-33F5-4646-81DA-EEB84320CF21}" srcOrd="6" destOrd="0" presId="urn:microsoft.com/office/officeart/2005/8/layout/cycle1"/>
    <dgm:cxn modelId="{221A3E78-CD10-4FD5-B694-8B136CEF9E20}" type="presParOf" srcId="{0D73A8E5-8D1C-4E43-8250-00DDC2CBB173}" destId="{9C2B4416-6B5F-419A-BC93-1E2BF2B4C2ED}" srcOrd="7" destOrd="0" presId="urn:microsoft.com/office/officeart/2005/8/layout/cycle1"/>
    <dgm:cxn modelId="{3E79A87A-B007-4ACE-9F21-044F7A60F5FF}" type="presParOf" srcId="{0D73A8E5-8D1C-4E43-8250-00DDC2CBB173}" destId="{9F31AC76-79A1-4C02-9C7D-83993EBC9B7A}" srcOrd="8" destOrd="0" presId="urn:microsoft.com/office/officeart/2005/8/layout/cycle1"/>
    <dgm:cxn modelId="{C310C1C2-73E7-4E52-9A8B-32FDB74C8824}" type="presParOf" srcId="{0D73A8E5-8D1C-4E43-8250-00DDC2CBB173}" destId="{FD97497B-514C-4E03-8954-062C0DB4D16C}" srcOrd="9" destOrd="0" presId="urn:microsoft.com/office/officeart/2005/8/layout/cycle1"/>
    <dgm:cxn modelId="{66CA5934-8175-41D2-9899-9B815E569CD1}" type="presParOf" srcId="{0D73A8E5-8D1C-4E43-8250-00DDC2CBB173}" destId="{A70EF352-EF70-4962-A86B-29AD7CD44CE9}" srcOrd="10" destOrd="0" presId="urn:microsoft.com/office/officeart/2005/8/layout/cycle1"/>
    <dgm:cxn modelId="{69E847E9-01AB-4814-B3DE-7953F5615C9D}" type="presParOf" srcId="{0D73A8E5-8D1C-4E43-8250-00DDC2CBB173}" destId="{9897BAD5-0005-4414-A523-020079B6799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3D086-BE21-45E2-BDFA-966E11CEAC6B}">
      <dsp:nvSpPr>
        <dsp:cNvPr id="0" name=""/>
        <dsp:cNvSpPr/>
      </dsp:nvSpPr>
      <dsp:spPr>
        <a:xfrm>
          <a:off x="2463369" y="1357040"/>
          <a:ext cx="1349919" cy="134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" panose="02060603020205020403" pitchFamily="18" charset="0"/>
            </a:rPr>
            <a:t>Learning from failure</a:t>
          </a:r>
        </a:p>
      </dsp:txBody>
      <dsp:txXfrm>
        <a:off x="2463369" y="1357040"/>
        <a:ext cx="1349919" cy="1349919"/>
      </dsp:txXfrm>
    </dsp:sp>
    <dsp:sp modelId="{3B5EA858-C35C-470D-82A9-A089502A9547}">
      <dsp:nvSpPr>
        <dsp:cNvPr id="0" name=""/>
        <dsp:cNvSpPr/>
      </dsp:nvSpPr>
      <dsp:spPr>
        <a:xfrm>
          <a:off x="-170831" y="173555"/>
          <a:ext cx="3813919" cy="3813919"/>
        </a:xfrm>
        <a:prstGeom prst="circularArrow">
          <a:avLst>
            <a:gd name="adj1" fmla="val 6902"/>
            <a:gd name="adj2" fmla="val 465342"/>
            <a:gd name="adj3" fmla="val 2307194"/>
            <a:gd name="adj4" fmla="val 1460345"/>
            <a:gd name="adj5" fmla="val 805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637A10-F385-4605-8D59-D3B1C7ED54AC}">
      <dsp:nvSpPr>
        <dsp:cNvPr id="0" name=""/>
        <dsp:cNvSpPr/>
      </dsp:nvSpPr>
      <dsp:spPr>
        <a:xfrm>
          <a:off x="1231684" y="2714080"/>
          <a:ext cx="1349919" cy="134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" panose="02060603020205020403" pitchFamily="18" charset="0"/>
            </a:rPr>
            <a:t>Everyone openly shares ideas</a:t>
          </a:r>
        </a:p>
      </dsp:txBody>
      <dsp:txXfrm>
        <a:off x="1231684" y="2714080"/>
        <a:ext cx="1349919" cy="1349919"/>
      </dsp:txXfrm>
    </dsp:sp>
    <dsp:sp modelId="{9C5139AE-AB12-4680-87F7-6A5E75EC3210}">
      <dsp:nvSpPr>
        <dsp:cNvPr id="0" name=""/>
        <dsp:cNvSpPr/>
      </dsp:nvSpPr>
      <dsp:spPr>
        <a:xfrm>
          <a:off x="225883" y="324548"/>
          <a:ext cx="3813919" cy="3813919"/>
        </a:xfrm>
        <a:prstGeom prst="circularArrow">
          <a:avLst>
            <a:gd name="adj1" fmla="val 6902"/>
            <a:gd name="adj2" fmla="val 465342"/>
            <a:gd name="adj3" fmla="val 8874313"/>
            <a:gd name="adj4" fmla="val 8027464"/>
            <a:gd name="adj5" fmla="val 805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2B4416-6B5F-419A-BC93-1E2BF2B4C2ED}">
      <dsp:nvSpPr>
        <dsp:cNvPr id="0" name=""/>
        <dsp:cNvSpPr/>
      </dsp:nvSpPr>
      <dsp:spPr>
        <a:xfrm>
          <a:off x="0" y="1357040"/>
          <a:ext cx="1349919" cy="134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" panose="02060603020205020403" pitchFamily="18" charset="0"/>
            </a:rPr>
            <a:t>Better innovation &amp; decision making </a:t>
          </a:r>
        </a:p>
      </dsp:txBody>
      <dsp:txXfrm>
        <a:off x="0" y="1357040"/>
        <a:ext cx="1349919" cy="1349919"/>
      </dsp:txXfrm>
    </dsp:sp>
    <dsp:sp modelId="{9F31AC76-79A1-4C02-9C7D-83993EBC9B7A}">
      <dsp:nvSpPr>
        <dsp:cNvPr id="0" name=""/>
        <dsp:cNvSpPr/>
      </dsp:nvSpPr>
      <dsp:spPr>
        <a:xfrm>
          <a:off x="225883" y="34571"/>
          <a:ext cx="3813919" cy="3813919"/>
        </a:xfrm>
        <a:prstGeom prst="circularArrow">
          <a:avLst>
            <a:gd name="adj1" fmla="val 6902"/>
            <a:gd name="adj2" fmla="val 465342"/>
            <a:gd name="adj3" fmla="val 13107194"/>
            <a:gd name="adj4" fmla="val 12260345"/>
            <a:gd name="adj5" fmla="val 805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0EF352-EF70-4962-A86B-29AD7CD44CE9}">
      <dsp:nvSpPr>
        <dsp:cNvPr id="0" name=""/>
        <dsp:cNvSpPr/>
      </dsp:nvSpPr>
      <dsp:spPr>
        <a:xfrm>
          <a:off x="1231684" y="0"/>
          <a:ext cx="1349919" cy="134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" panose="02060603020205020403" pitchFamily="18" charset="0"/>
            </a:rPr>
            <a:t>Comfort in admitting mistakes</a:t>
          </a:r>
        </a:p>
      </dsp:txBody>
      <dsp:txXfrm>
        <a:off x="1231684" y="0"/>
        <a:ext cx="1349919" cy="1349919"/>
      </dsp:txXfrm>
    </dsp:sp>
    <dsp:sp modelId="{9897BAD5-0005-4414-A523-020079B6799D}">
      <dsp:nvSpPr>
        <dsp:cNvPr id="0" name=""/>
        <dsp:cNvSpPr/>
      </dsp:nvSpPr>
      <dsp:spPr>
        <a:xfrm>
          <a:off x="-204393" y="244299"/>
          <a:ext cx="3813919" cy="3813919"/>
        </a:xfrm>
        <a:prstGeom prst="circularArrow">
          <a:avLst>
            <a:gd name="adj1" fmla="val 6902"/>
            <a:gd name="adj2" fmla="val 465342"/>
            <a:gd name="adj3" fmla="val 19674313"/>
            <a:gd name="adj4" fmla="val 18827464"/>
            <a:gd name="adj5" fmla="val 805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3D086-BE21-45E2-BDFA-966E11CEAC6B}">
      <dsp:nvSpPr>
        <dsp:cNvPr id="0" name=""/>
        <dsp:cNvSpPr/>
      </dsp:nvSpPr>
      <dsp:spPr>
        <a:xfrm>
          <a:off x="2463369" y="1357040"/>
          <a:ext cx="1349919" cy="134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0"/>
            </a:rPr>
            <a:t>Blaming others</a:t>
          </a:r>
        </a:p>
      </dsp:txBody>
      <dsp:txXfrm>
        <a:off x="2463369" y="1357040"/>
        <a:ext cx="1349919" cy="1349919"/>
      </dsp:txXfrm>
    </dsp:sp>
    <dsp:sp modelId="{3B5EA858-C35C-470D-82A9-A089502A9547}">
      <dsp:nvSpPr>
        <dsp:cNvPr id="0" name=""/>
        <dsp:cNvSpPr/>
      </dsp:nvSpPr>
      <dsp:spPr>
        <a:xfrm>
          <a:off x="-170831" y="173555"/>
          <a:ext cx="3813919" cy="3813919"/>
        </a:xfrm>
        <a:prstGeom prst="circularArrow">
          <a:avLst>
            <a:gd name="adj1" fmla="val 6902"/>
            <a:gd name="adj2" fmla="val 465342"/>
            <a:gd name="adj3" fmla="val 2307194"/>
            <a:gd name="adj4" fmla="val 1460345"/>
            <a:gd name="adj5" fmla="val 8052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637A10-F385-4605-8D59-D3B1C7ED54AC}">
      <dsp:nvSpPr>
        <dsp:cNvPr id="0" name=""/>
        <dsp:cNvSpPr/>
      </dsp:nvSpPr>
      <dsp:spPr>
        <a:xfrm>
          <a:off x="1231684" y="2714080"/>
          <a:ext cx="1349919" cy="134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0"/>
            </a:rPr>
            <a:t>Less likely to share different views</a:t>
          </a:r>
        </a:p>
      </dsp:txBody>
      <dsp:txXfrm>
        <a:off x="1231684" y="2714080"/>
        <a:ext cx="1349919" cy="1349919"/>
      </dsp:txXfrm>
    </dsp:sp>
    <dsp:sp modelId="{9C5139AE-AB12-4680-87F7-6A5E75EC3210}">
      <dsp:nvSpPr>
        <dsp:cNvPr id="0" name=""/>
        <dsp:cNvSpPr/>
      </dsp:nvSpPr>
      <dsp:spPr>
        <a:xfrm>
          <a:off x="225883" y="324548"/>
          <a:ext cx="3813919" cy="3813919"/>
        </a:xfrm>
        <a:prstGeom prst="circularArrow">
          <a:avLst>
            <a:gd name="adj1" fmla="val 6902"/>
            <a:gd name="adj2" fmla="val 465342"/>
            <a:gd name="adj3" fmla="val 8874313"/>
            <a:gd name="adj4" fmla="val 8027464"/>
            <a:gd name="adj5" fmla="val 8052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2B4416-6B5F-419A-BC93-1E2BF2B4C2ED}">
      <dsp:nvSpPr>
        <dsp:cNvPr id="0" name=""/>
        <dsp:cNvSpPr/>
      </dsp:nvSpPr>
      <dsp:spPr>
        <a:xfrm>
          <a:off x="0" y="1357040"/>
          <a:ext cx="1349919" cy="134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0"/>
            </a:rPr>
            <a:t>Common Knowledge Effect</a:t>
          </a:r>
        </a:p>
      </dsp:txBody>
      <dsp:txXfrm>
        <a:off x="0" y="1357040"/>
        <a:ext cx="1349919" cy="1349919"/>
      </dsp:txXfrm>
    </dsp:sp>
    <dsp:sp modelId="{9F31AC76-79A1-4C02-9C7D-83993EBC9B7A}">
      <dsp:nvSpPr>
        <dsp:cNvPr id="0" name=""/>
        <dsp:cNvSpPr/>
      </dsp:nvSpPr>
      <dsp:spPr>
        <a:xfrm>
          <a:off x="225883" y="34571"/>
          <a:ext cx="3813919" cy="3813919"/>
        </a:xfrm>
        <a:prstGeom prst="circularArrow">
          <a:avLst>
            <a:gd name="adj1" fmla="val 6902"/>
            <a:gd name="adj2" fmla="val 465342"/>
            <a:gd name="adj3" fmla="val 13107194"/>
            <a:gd name="adj4" fmla="val 12260345"/>
            <a:gd name="adj5" fmla="val 8052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0EF352-EF70-4962-A86B-29AD7CD44CE9}">
      <dsp:nvSpPr>
        <dsp:cNvPr id="0" name=""/>
        <dsp:cNvSpPr/>
      </dsp:nvSpPr>
      <dsp:spPr>
        <a:xfrm>
          <a:off x="1231684" y="0"/>
          <a:ext cx="1349919" cy="134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0"/>
            </a:rPr>
            <a:t>Fear of admitting mistakes</a:t>
          </a:r>
        </a:p>
      </dsp:txBody>
      <dsp:txXfrm>
        <a:off x="1231684" y="0"/>
        <a:ext cx="1349919" cy="1349919"/>
      </dsp:txXfrm>
    </dsp:sp>
    <dsp:sp modelId="{9897BAD5-0005-4414-A523-020079B6799D}">
      <dsp:nvSpPr>
        <dsp:cNvPr id="0" name=""/>
        <dsp:cNvSpPr/>
      </dsp:nvSpPr>
      <dsp:spPr>
        <a:xfrm>
          <a:off x="-204393" y="244299"/>
          <a:ext cx="3813919" cy="3813919"/>
        </a:xfrm>
        <a:prstGeom prst="circularArrow">
          <a:avLst>
            <a:gd name="adj1" fmla="val 6902"/>
            <a:gd name="adj2" fmla="val 465342"/>
            <a:gd name="adj3" fmla="val 19674313"/>
            <a:gd name="adj4" fmla="val 18827464"/>
            <a:gd name="adj5" fmla="val 8052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52FB003-D241-414A-9E32-381D5501633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8AA2F2C-904A-4E2F-8C61-FDE4D061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5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B003-D241-414A-9E32-381D5501633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F2C-904A-4E2F-8C61-FDE4D061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B003-D241-414A-9E32-381D5501633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F2C-904A-4E2F-8C61-FDE4D061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B003-D241-414A-9E32-381D5501633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F2C-904A-4E2F-8C61-FDE4D061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7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B003-D241-414A-9E32-381D5501633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F2C-904A-4E2F-8C61-FDE4D061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B003-D241-414A-9E32-381D5501633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F2C-904A-4E2F-8C61-FDE4D061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6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B003-D241-414A-9E32-381D5501633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F2C-904A-4E2F-8C61-FDE4D061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7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B003-D241-414A-9E32-381D5501633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F2C-904A-4E2F-8C61-FDE4D061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B003-D241-414A-9E32-381D5501633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F2C-904A-4E2F-8C61-FDE4D061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4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B003-D241-414A-9E32-381D5501633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8AA2F2C-904A-4E2F-8C61-FDE4D061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9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52FB003-D241-414A-9E32-381D5501633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8AA2F2C-904A-4E2F-8C61-FDE4D061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97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552FB003-D241-414A-9E32-381D5501633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F8AA2F2C-904A-4E2F-8C61-FDE4D061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4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ecilyk.com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ecilyk.com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ecilyk.com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ecilyk.com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ecilyk.com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about:blank" TargetMode="External"/></Relationships>
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/Relationships>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28AA-471E-4FD5-AB68-0B1A2E647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128" y="2015793"/>
            <a:ext cx="8900378" cy="3352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Building Trust and Connection through Empathy 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B017E-B8D4-46CB-961B-68D523CD4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4" y="5264573"/>
            <a:ext cx="8643366" cy="164592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</a:rPr>
              <a:t>Eastern Region IPMA-HR Training Forum 2022</a:t>
            </a:r>
          </a:p>
        </p:txBody>
      </p:sp>
    </p:spTree>
    <p:extLst>
      <p:ext uri="{BB962C8B-B14F-4D97-AF65-F5344CB8AC3E}">
        <p14:creationId xmlns:p14="http://schemas.microsoft.com/office/powerpoint/2010/main" val="391931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FE7C-8BC7-4DA7-A1EB-E60005F4D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chemeClr val="tx1"/>
                </a:solidFill>
                <a:latin typeface="Rockwell" panose="02060603020205020403" pitchFamily="18" charset="0"/>
              </a:rPr>
              <a:t>3 &gt; 1</a:t>
            </a:r>
            <a:r>
              <a:rPr lang="en-US" sz="8000" b="1" dirty="0">
                <a:solidFill>
                  <a:srgbClr val="FF0000"/>
                </a:solidFill>
                <a:latin typeface="Rockwell" panose="02060603020205020403" pitchFamily="18" charset="0"/>
              </a:rPr>
              <a:t>+</a:t>
            </a:r>
            <a:r>
              <a:rPr lang="en-US" sz="8000" b="1" dirty="0">
                <a:solidFill>
                  <a:schemeClr val="tx1"/>
                </a:solidFill>
                <a:latin typeface="Rockwell" panose="02060603020205020403" pitchFamily="18" charset="0"/>
              </a:rPr>
              <a:t>1</a:t>
            </a:r>
            <a:r>
              <a:rPr lang="en-US" sz="8000" b="1" dirty="0">
                <a:solidFill>
                  <a:srgbClr val="FF0000"/>
                </a:solidFill>
                <a:latin typeface="Rockwell" panose="02060603020205020403" pitchFamily="18" charset="0"/>
              </a:rPr>
              <a:t>+</a:t>
            </a:r>
            <a:r>
              <a:rPr lang="en-US" sz="8000" b="1" dirty="0">
                <a:solidFill>
                  <a:schemeClr val="tx1"/>
                </a:solidFill>
                <a:latin typeface="Rockwell" panose="02060603020205020403" pitchFamily="18" charset="0"/>
              </a:rPr>
              <a:t>1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7E9AFD0-73AD-4574-BCE8-A33E870A2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BD0080-B542-4D98-B16A-388421793474}"/>
              </a:ext>
            </a:extLst>
          </p:cNvPr>
          <p:cNvSpPr txBox="1"/>
          <p:nvPr/>
        </p:nvSpPr>
        <p:spPr>
          <a:xfrm>
            <a:off x="452628" y="4198409"/>
            <a:ext cx="567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ockwell" panose="02060603020205020403" pitchFamily="18" charset="0"/>
              </a:rPr>
              <a:t>The key is alignment. </a:t>
            </a:r>
          </a:p>
        </p:txBody>
      </p:sp>
    </p:spTree>
    <p:extLst>
      <p:ext uri="{BB962C8B-B14F-4D97-AF65-F5344CB8AC3E}">
        <p14:creationId xmlns:p14="http://schemas.microsoft.com/office/powerpoint/2010/main" val="360500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5350-F87B-4372-8C2A-570A4003A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633" y="1684867"/>
            <a:ext cx="8484734" cy="3352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Vulnerability, when responded with empathy, cultivates connection and trust. </a:t>
            </a:r>
          </a:p>
        </p:txBody>
      </p:sp>
    </p:spTree>
    <p:extLst>
      <p:ext uri="{BB962C8B-B14F-4D97-AF65-F5344CB8AC3E}">
        <p14:creationId xmlns:p14="http://schemas.microsoft.com/office/powerpoint/2010/main" val="74002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28AA-471E-4FD5-AB68-0B1A2E647A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B017E-B8D4-46CB-961B-68D523CD4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628" y="892387"/>
            <a:ext cx="8643366" cy="1645920"/>
          </a:xfrm>
        </p:spPr>
        <p:txBody>
          <a:bodyPr/>
          <a:lstStyle/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6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do I get it?</a:t>
            </a:r>
          </a:p>
        </p:txBody>
      </p:sp>
    </p:spTree>
    <p:extLst>
      <p:ext uri="{BB962C8B-B14F-4D97-AF65-F5344CB8AC3E}">
        <p14:creationId xmlns:p14="http://schemas.microsoft.com/office/powerpoint/2010/main" val="379260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8CAB0D-07D0-4C67-B558-FFCC6A345062}"/>
              </a:ext>
            </a:extLst>
          </p:cNvPr>
          <p:cNvSpPr/>
          <p:nvPr/>
        </p:nvSpPr>
        <p:spPr>
          <a:xfrm>
            <a:off x="-151002" y="1332120"/>
            <a:ext cx="10108734" cy="5697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54ABA-03B0-495B-BE5B-6BF3CC551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31" y="170657"/>
            <a:ext cx="8373890" cy="1161463"/>
          </a:xfrm>
        </p:spPr>
        <p:txBody>
          <a:bodyPr/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Begins with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4ABDD-DC95-46FC-8150-82C30C14DF92}"/>
              </a:ext>
            </a:extLst>
          </p:cNvPr>
          <p:cNvSpPr txBox="1"/>
          <p:nvPr/>
        </p:nvSpPr>
        <p:spPr>
          <a:xfrm>
            <a:off x="5826034" y="6174377"/>
            <a:ext cx="322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http://www.cecilyk.com/</a:t>
            </a:r>
            <a:endParaRPr lang="en-US" dirty="0"/>
          </a:p>
        </p:txBody>
      </p:sp>
      <p:pic>
        <p:nvPicPr>
          <p:cNvPr id="8" name="Picture 7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60436FDE-1D96-4E49-A663-EE6DEC991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6"/>
          <a:stretch/>
        </p:blipFill>
        <p:spPr>
          <a:xfrm>
            <a:off x="94839" y="1778466"/>
            <a:ext cx="9990713" cy="52515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E69D8C-DF7A-4320-9EAE-9EA4A6582E92}"/>
              </a:ext>
            </a:extLst>
          </p:cNvPr>
          <p:cNvSpPr/>
          <p:nvPr/>
        </p:nvSpPr>
        <p:spPr>
          <a:xfrm>
            <a:off x="4630722" y="1778466"/>
            <a:ext cx="5572851" cy="5079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6848E-919B-4C6B-81F5-CBDF562F39AC}"/>
              </a:ext>
            </a:extLst>
          </p:cNvPr>
          <p:cNvSpPr/>
          <p:nvPr/>
        </p:nvSpPr>
        <p:spPr>
          <a:xfrm>
            <a:off x="295608" y="2659311"/>
            <a:ext cx="5056568" cy="4198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F0D6A4-83DF-4F2D-8125-FB2121F78975}"/>
              </a:ext>
            </a:extLst>
          </p:cNvPr>
          <p:cNvSpPr/>
          <p:nvPr/>
        </p:nvSpPr>
        <p:spPr>
          <a:xfrm>
            <a:off x="2922761" y="1803713"/>
            <a:ext cx="5056568" cy="4198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4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6721-2787-4C8B-844F-260329DD4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126" y="480392"/>
            <a:ext cx="8086725" cy="1066558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Self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DBA70-2C74-4447-AE33-87E1E025E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4" y="1968137"/>
            <a:ext cx="6921151" cy="3876192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>
                <a:solidFill>
                  <a:schemeClr val="tx1"/>
                </a:solidFill>
                <a:latin typeface="Rockwell" panose="02060603020205020403" pitchFamily="18" charset="0"/>
              </a:rPr>
              <a:t>Find time to learn about yourself.</a:t>
            </a:r>
          </a:p>
          <a:p>
            <a:r>
              <a:rPr lang="en-US" sz="12800" dirty="0">
                <a:solidFill>
                  <a:schemeClr val="tx1"/>
                </a:solidFill>
                <a:latin typeface="Rockwell" panose="02060603020205020403" pitchFamily="18" charset="0"/>
              </a:rPr>
              <a:t>- What comes naturally or with practice </a:t>
            </a:r>
          </a:p>
          <a:p>
            <a:r>
              <a:rPr lang="en-US" sz="12800" dirty="0">
                <a:solidFill>
                  <a:schemeClr val="tx1"/>
                </a:solidFill>
                <a:latin typeface="Rockwell" panose="02060603020205020403" pitchFamily="18" charset="0"/>
              </a:rPr>
              <a:t>- Your preferred way to learn</a:t>
            </a:r>
          </a:p>
          <a:p>
            <a:r>
              <a:rPr lang="en-US" sz="12800" dirty="0">
                <a:solidFill>
                  <a:schemeClr val="tx1"/>
                </a:solidFill>
                <a:latin typeface="Rockwell" panose="02060603020205020403" pitchFamily="18" charset="0"/>
              </a:rPr>
              <a:t>- Your communication tendencies</a:t>
            </a:r>
          </a:p>
          <a:p>
            <a:r>
              <a:rPr lang="en-US" sz="12800" dirty="0">
                <a:solidFill>
                  <a:schemeClr val="tx1"/>
                </a:solidFill>
                <a:latin typeface="Rockwell" panose="02060603020205020403" pitchFamily="18" charset="0"/>
              </a:rPr>
              <a:t>- Your “Kryptonite”</a:t>
            </a:r>
          </a:p>
          <a:p>
            <a:endParaRPr lang="en-US" sz="128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r>
              <a:rPr lang="en-US" sz="12800" dirty="0">
                <a:solidFill>
                  <a:schemeClr val="tx1"/>
                </a:solidFill>
                <a:latin typeface="Rockwell" panose="02060603020205020403" pitchFamily="18" charset="0"/>
              </a:rPr>
              <a:t>Ask trusted peers to help you see your blind spots.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Superman logo - Wikipedia">
            <a:extLst>
              <a:ext uri="{FF2B5EF4-FFF2-40B4-BE49-F238E27FC236}">
                <a16:creationId xmlns:a16="http://schemas.microsoft.com/office/drawing/2014/main" id="{4F005D30-50D1-4FED-B828-C24589C86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49" y="454615"/>
            <a:ext cx="1673333" cy="13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6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8CAB0D-07D0-4C67-B558-FFCC6A345062}"/>
              </a:ext>
            </a:extLst>
          </p:cNvPr>
          <p:cNvSpPr/>
          <p:nvPr/>
        </p:nvSpPr>
        <p:spPr>
          <a:xfrm>
            <a:off x="-151002" y="1332120"/>
            <a:ext cx="10108734" cy="5697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54ABA-03B0-495B-BE5B-6BF3CC551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31" y="170657"/>
            <a:ext cx="8373890" cy="1161463"/>
          </a:xfrm>
        </p:spPr>
        <p:txBody>
          <a:bodyPr/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Grows with Confidence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4ABDD-DC95-46FC-8150-82C30C14DF92}"/>
              </a:ext>
            </a:extLst>
          </p:cNvPr>
          <p:cNvSpPr txBox="1"/>
          <p:nvPr/>
        </p:nvSpPr>
        <p:spPr>
          <a:xfrm>
            <a:off x="5826034" y="6174377"/>
            <a:ext cx="322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http://www.cecilyk.com/</a:t>
            </a:r>
            <a:endParaRPr lang="en-US" dirty="0"/>
          </a:p>
        </p:txBody>
      </p:sp>
      <p:pic>
        <p:nvPicPr>
          <p:cNvPr id="8" name="Picture 7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60436FDE-1D96-4E49-A663-EE6DEC991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6"/>
          <a:stretch/>
        </p:blipFill>
        <p:spPr>
          <a:xfrm>
            <a:off x="94839" y="1778466"/>
            <a:ext cx="9990713" cy="52515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E69D8C-DF7A-4320-9EAE-9EA4A6582E92}"/>
              </a:ext>
            </a:extLst>
          </p:cNvPr>
          <p:cNvSpPr/>
          <p:nvPr/>
        </p:nvSpPr>
        <p:spPr>
          <a:xfrm>
            <a:off x="4630722" y="1778466"/>
            <a:ext cx="5572851" cy="5079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6848E-919B-4C6B-81F5-CBDF562F39AC}"/>
              </a:ext>
            </a:extLst>
          </p:cNvPr>
          <p:cNvSpPr/>
          <p:nvPr/>
        </p:nvSpPr>
        <p:spPr>
          <a:xfrm>
            <a:off x="295608" y="3355595"/>
            <a:ext cx="5056568" cy="350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F0D6A4-83DF-4F2D-8125-FB2121F78975}"/>
              </a:ext>
            </a:extLst>
          </p:cNvPr>
          <p:cNvSpPr/>
          <p:nvPr/>
        </p:nvSpPr>
        <p:spPr>
          <a:xfrm>
            <a:off x="4228051" y="1803713"/>
            <a:ext cx="3751277" cy="4198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32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87E7-1FF6-4BFB-9882-241C05D9E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99" y="409303"/>
            <a:ext cx="8086725" cy="996890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Confidence in 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44674-AB29-4BD7-A4C2-A14A97FD9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40" y="1533586"/>
            <a:ext cx="6921151" cy="1645920"/>
          </a:xfrm>
        </p:spPr>
        <p:txBody>
          <a:bodyPr>
            <a:noAutofit/>
          </a:bodyPr>
          <a:lstStyle/>
          <a:p>
            <a:pPr marL="227013" indent="-227013">
              <a:lnSpc>
                <a:spcPts val="4000"/>
              </a:lnSpc>
            </a:pPr>
            <a:r>
              <a:rPr lang="en-US" sz="3200" dirty="0">
                <a:solidFill>
                  <a:schemeClr val="tx1"/>
                </a:solidFill>
                <a:latin typeface="Rockwell" panose="02060603020205020403" pitchFamily="18" charset="0"/>
              </a:rPr>
              <a:t>-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Rockwell" panose="02060603020205020403" pitchFamily="18" charset="0"/>
              </a:rPr>
              <a:t>Know who you are </a:t>
            </a:r>
          </a:p>
          <a:p>
            <a:pPr marL="227013" indent="-227013">
              <a:lnSpc>
                <a:spcPts val="4000"/>
              </a:lnSpc>
            </a:pPr>
            <a:r>
              <a:rPr lang="en-US" sz="3200" dirty="0">
                <a:solidFill>
                  <a:schemeClr val="tx1"/>
                </a:solidFill>
                <a:latin typeface="Rockwell" panose="02060603020205020403" pitchFamily="18" charset="0"/>
              </a:rPr>
              <a:t>- Know who you are not </a:t>
            </a:r>
          </a:p>
          <a:p>
            <a:pPr marL="227013" indent="-227013">
              <a:lnSpc>
                <a:spcPts val="4000"/>
              </a:lnSpc>
            </a:pPr>
            <a:r>
              <a:rPr lang="en-US" sz="3200" dirty="0">
                <a:solidFill>
                  <a:schemeClr val="tx1"/>
                </a:solidFill>
                <a:latin typeface="Rockwell" panose="02060603020205020403" pitchFamily="18" charset="0"/>
              </a:rPr>
              <a:t>- Know how and when you can contribute</a:t>
            </a:r>
          </a:p>
          <a:p>
            <a:pPr marL="227013" indent="-227013">
              <a:lnSpc>
                <a:spcPts val="4000"/>
              </a:lnSpc>
            </a:pPr>
            <a:r>
              <a:rPr lang="en-US" sz="3200" dirty="0">
                <a:solidFill>
                  <a:schemeClr val="tx1"/>
                </a:solidFill>
                <a:latin typeface="Rockwell" panose="02060603020205020403" pitchFamily="18" charset="0"/>
              </a:rPr>
              <a:t>- Know how and when you can benefit from others</a:t>
            </a:r>
          </a:p>
          <a:p>
            <a:pPr marL="227013" indent="-227013">
              <a:lnSpc>
                <a:spcPts val="4000"/>
              </a:lnSpc>
            </a:pPr>
            <a:r>
              <a:rPr lang="en-US" sz="3200" dirty="0">
                <a:solidFill>
                  <a:schemeClr val="tx1"/>
                </a:solidFill>
                <a:latin typeface="Rockwell" panose="02060603020205020403" pitchFamily="18" charset="0"/>
              </a:rPr>
              <a:t>- Not afraid to ask for help </a:t>
            </a:r>
          </a:p>
        </p:txBody>
      </p:sp>
    </p:spTree>
    <p:extLst>
      <p:ext uri="{BB962C8B-B14F-4D97-AF65-F5344CB8AC3E}">
        <p14:creationId xmlns:p14="http://schemas.microsoft.com/office/powerpoint/2010/main" val="226032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AE43C-16F9-4247-BE1D-85446A8638EF}"/>
              </a:ext>
            </a:extLst>
          </p:cNvPr>
          <p:cNvSpPr txBox="1">
            <a:spLocks/>
          </p:cNvSpPr>
          <p:nvPr/>
        </p:nvSpPr>
        <p:spPr>
          <a:xfrm>
            <a:off x="532208" y="205610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Confidence in Environment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1ED51F-978B-4E2D-B612-406B5FF96337}"/>
              </a:ext>
            </a:extLst>
          </p:cNvPr>
          <p:cNvGrpSpPr/>
          <p:nvPr/>
        </p:nvGrpSpPr>
        <p:grpSpPr>
          <a:xfrm>
            <a:off x="251670" y="1392572"/>
            <a:ext cx="4051882" cy="5351944"/>
            <a:chOff x="419450" y="1392572"/>
            <a:chExt cx="4051882" cy="5351944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E381E5-6FC6-4E57-AD9E-998C2CC3AD6B}"/>
                </a:ext>
              </a:extLst>
            </p:cNvPr>
            <p:cNvSpPr/>
            <p:nvPr/>
          </p:nvSpPr>
          <p:spPr>
            <a:xfrm>
              <a:off x="419450" y="1392572"/>
              <a:ext cx="4051882" cy="53519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CC9D71BE-F9B4-4C8A-B571-6CBAB8CA7D5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80978913"/>
                </p:ext>
              </p:extLst>
            </p:nvPr>
          </p:nvGraphicFramePr>
          <p:xfrm>
            <a:off x="532208" y="2680516"/>
            <a:ext cx="3813289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4A7C91-8602-42D0-B58B-169909D6FC2D}"/>
                </a:ext>
              </a:extLst>
            </p:cNvPr>
            <p:cNvSpPr txBox="1"/>
            <p:nvPr/>
          </p:nvSpPr>
          <p:spPr>
            <a:xfrm>
              <a:off x="744275" y="1491517"/>
              <a:ext cx="3389153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haroni" panose="02010803020104030203" pitchFamily="2" charset="-79"/>
                  <a:cs typeface="Aharoni" panose="02010803020104030203" pitchFamily="2" charset="-79"/>
                </a:rPr>
                <a:t>Psychological Safety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4CA9EA-1E04-452F-900D-06FCCEA78DF5}"/>
              </a:ext>
            </a:extLst>
          </p:cNvPr>
          <p:cNvGrpSpPr/>
          <p:nvPr/>
        </p:nvGrpSpPr>
        <p:grpSpPr>
          <a:xfrm>
            <a:off x="4839501" y="1392572"/>
            <a:ext cx="4051882" cy="5351944"/>
            <a:chOff x="4732332" y="1392572"/>
            <a:chExt cx="4051882" cy="5351944"/>
          </a:xfrm>
          <a:solidFill>
            <a:srgbClr val="FF939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43E119-6DED-4D54-89FB-B8F9DD892D8B}"/>
                </a:ext>
              </a:extLst>
            </p:cNvPr>
            <p:cNvSpPr/>
            <p:nvPr/>
          </p:nvSpPr>
          <p:spPr>
            <a:xfrm>
              <a:off x="4732332" y="1392572"/>
              <a:ext cx="4051882" cy="5351944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0E7931-D2B2-4534-9EEF-80001F609B96}"/>
                </a:ext>
              </a:extLst>
            </p:cNvPr>
            <p:cNvSpPr txBox="1"/>
            <p:nvPr/>
          </p:nvSpPr>
          <p:spPr>
            <a:xfrm>
              <a:off x="5222636" y="1491517"/>
              <a:ext cx="3389153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haroni" panose="02010803020104030203" pitchFamily="2" charset="-79"/>
                  <a:cs typeface="Aharoni" panose="02010803020104030203" pitchFamily="2" charset="-79"/>
                </a:rPr>
                <a:t>Psychological Danger</a:t>
              </a:r>
            </a:p>
          </p:txBody>
        </p:sp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BD147250-30A4-4004-8AE3-D2F6BCD1E9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54895081"/>
                </p:ext>
              </p:extLst>
            </p:nvPr>
          </p:nvGraphicFramePr>
          <p:xfrm>
            <a:off x="4911261" y="2680516"/>
            <a:ext cx="3813289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60857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8CAB0D-07D0-4C67-B558-FFCC6A345062}"/>
              </a:ext>
            </a:extLst>
          </p:cNvPr>
          <p:cNvSpPr/>
          <p:nvPr/>
        </p:nvSpPr>
        <p:spPr>
          <a:xfrm>
            <a:off x="-151002" y="1332120"/>
            <a:ext cx="10108734" cy="5697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54ABA-03B0-495B-BE5B-6BF3CC551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31" y="170657"/>
            <a:ext cx="8373890" cy="1161463"/>
          </a:xfrm>
        </p:spPr>
        <p:txBody>
          <a:bodyPr/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Requires Vulnerability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4ABDD-DC95-46FC-8150-82C30C14DF92}"/>
              </a:ext>
            </a:extLst>
          </p:cNvPr>
          <p:cNvSpPr txBox="1"/>
          <p:nvPr/>
        </p:nvSpPr>
        <p:spPr>
          <a:xfrm>
            <a:off x="5826034" y="6174377"/>
            <a:ext cx="322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http://www.cecilyk.com/</a:t>
            </a:r>
            <a:endParaRPr lang="en-US" dirty="0"/>
          </a:p>
        </p:txBody>
      </p:sp>
      <p:pic>
        <p:nvPicPr>
          <p:cNvPr id="8" name="Picture 7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60436FDE-1D96-4E49-A663-EE6DEC991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6"/>
          <a:stretch/>
        </p:blipFill>
        <p:spPr>
          <a:xfrm>
            <a:off x="94839" y="1778466"/>
            <a:ext cx="9990713" cy="52515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E69D8C-DF7A-4320-9EAE-9EA4A6582E92}"/>
              </a:ext>
            </a:extLst>
          </p:cNvPr>
          <p:cNvSpPr/>
          <p:nvPr/>
        </p:nvSpPr>
        <p:spPr>
          <a:xfrm>
            <a:off x="5147005" y="1778466"/>
            <a:ext cx="5056568" cy="1501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6848E-919B-4C6B-81F5-CBDF562F39AC}"/>
              </a:ext>
            </a:extLst>
          </p:cNvPr>
          <p:cNvSpPr/>
          <p:nvPr/>
        </p:nvSpPr>
        <p:spPr>
          <a:xfrm>
            <a:off x="295608" y="4035105"/>
            <a:ext cx="5056568" cy="2822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F0D6A4-83DF-4F2D-8125-FB2121F78975}"/>
              </a:ext>
            </a:extLst>
          </p:cNvPr>
          <p:cNvSpPr/>
          <p:nvPr/>
        </p:nvSpPr>
        <p:spPr>
          <a:xfrm>
            <a:off x="5444455" y="4135771"/>
            <a:ext cx="4513277" cy="2407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96465-7C4D-4807-8883-75AC3AB2FB2D}"/>
              </a:ext>
            </a:extLst>
          </p:cNvPr>
          <p:cNvSpPr/>
          <p:nvPr/>
        </p:nvSpPr>
        <p:spPr>
          <a:xfrm>
            <a:off x="6171757" y="2975626"/>
            <a:ext cx="4114564" cy="1501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7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C142A-3654-4DEE-9260-9F0F6E5C4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754" y="-2065338"/>
            <a:ext cx="9174589" cy="3352800"/>
          </a:xfrm>
        </p:spPr>
        <p:txBody>
          <a:bodyPr/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Expressing Vulnerability</a:t>
            </a:r>
          </a:p>
        </p:txBody>
      </p:sp>
      <p:pic>
        <p:nvPicPr>
          <p:cNvPr id="15364" name="Picture 4" descr="Top 40 Quotes from The Gift of Imperfection by Brené Brown | Giuseppe  Martinengo">
            <a:extLst>
              <a:ext uri="{FF2B5EF4-FFF2-40B4-BE49-F238E27FC236}">
                <a16:creationId xmlns:a16="http://schemas.microsoft.com/office/drawing/2014/main" id="{A34794DE-CC80-4B76-93DC-F53F588CB8D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19" y="2401842"/>
            <a:ext cx="192405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A0196E-057A-45C7-96F3-F40693C32A56}"/>
              </a:ext>
            </a:extLst>
          </p:cNvPr>
          <p:cNvSpPr/>
          <p:nvPr/>
        </p:nvSpPr>
        <p:spPr>
          <a:xfrm>
            <a:off x="466286" y="1356786"/>
            <a:ext cx="58681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Rockwell" panose="02060603020205020403" pitchFamily="18" charset="0"/>
              </a:rPr>
              <a:t>“</a:t>
            </a:r>
            <a:r>
              <a:rPr lang="en-US" sz="2800" b="1" dirty="0">
                <a:solidFill>
                  <a:srgbClr val="000000"/>
                </a:solidFill>
                <a:latin typeface="Rockwell" panose="02060603020205020403" pitchFamily="18" charset="0"/>
              </a:rPr>
              <a:t>Owning our story can be hard but not nearly as difficult as spending our lives running from it.</a:t>
            </a:r>
            <a:r>
              <a:rPr lang="en-US" sz="2800" dirty="0">
                <a:solidFill>
                  <a:srgbClr val="000000"/>
                </a:solidFill>
                <a:latin typeface="Rockwell" panose="02060603020205020403" pitchFamily="18" charset="0"/>
              </a:rPr>
              <a:t>  Embracing our vulnerabilities is risky but not nearly as dangerous as giving up on love and belonging and joy – the experiences that make us the most vulnerable.  Only when we are brave enough to explore the darkness will we discover the infinite power of our light.”</a:t>
            </a:r>
            <a:endParaRPr lang="en-US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5350-F87B-4372-8C2A-570A4003A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573141"/>
            <a:ext cx="8525691" cy="3352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Hi, friends! </a:t>
            </a:r>
            <a:br>
              <a:rPr lang="en-US" dirty="0">
                <a:solidFill>
                  <a:schemeClr val="tx1"/>
                </a:solidFill>
                <a:latin typeface="Rockwell" panose="02060603020205020403" pitchFamily="18" charset="0"/>
                <a:cs typeface="Aharoni" panose="02010803020104030203" pitchFamily="2" charset="-79"/>
              </a:rPr>
            </a:br>
            <a:br>
              <a:rPr lang="en-US" dirty="0">
                <a:solidFill>
                  <a:schemeClr val="tx1"/>
                </a:solidFill>
                <a:latin typeface="Rockwell" panose="02060603020205020403" pitchFamily="18" charset="0"/>
                <a:cs typeface="Aharoni" panose="02010803020104030203" pitchFamily="2" charset="-79"/>
              </a:rPr>
            </a:br>
            <a:endParaRPr lang="en-US" dirty="0">
              <a:solidFill>
                <a:schemeClr val="tx1"/>
              </a:solidFill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4875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8CAB0D-07D0-4C67-B558-FFCC6A345062}"/>
              </a:ext>
            </a:extLst>
          </p:cNvPr>
          <p:cNvSpPr/>
          <p:nvPr/>
        </p:nvSpPr>
        <p:spPr>
          <a:xfrm>
            <a:off x="-151002" y="1332120"/>
            <a:ext cx="10108734" cy="5697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54ABA-03B0-495B-BE5B-6BF3CC551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31" y="170657"/>
            <a:ext cx="8373890" cy="1161463"/>
          </a:xfrm>
        </p:spPr>
        <p:txBody>
          <a:bodyPr/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Reflects Empathy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4ABDD-DC95-46FC-8150-82C30C14DF92}"/>
              </a:ext>
            </a:extLst>
          </p:cNvPr>
          <p:cNvSpPr txBox="1"/>
          <p:nvPr/>
        </p:nvSpPr>
        <p:spPr>
          <a:xfrm>
            <a:off x="5826034" y="6174377"/>
            <a:ext cx="322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http://www.cecilyk.com/</a:t>
            </a:r>
            <a:endParaRPr lang="en-US" dirty="0"/>
          </a:p>
        </p:txBody>
      </p:sp>
      <p:pic>
        <p:nvPicPr>
          <p:cNvPr id="8" name="Picture 7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60436FDE-1D96-4E49-A663-EE6DEC991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6"/>
          <a:stretch/>
        </p:blipFill>
        <p:spPr>
          <a:xfrm>
            <a:off x="94839" y="1778466"/>
            <a:ext cx="9990713" cy="52515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E69D8C-DF7A-4320-9EAE-9EA4A6582E92}"/>
              </a:ext>
            </a:extLst>
          </p:cNvPr>
          <p:cNvSpPr/>
          <p:nvPr/>
        </p:nvSpPr>
        <p:spPr>
          <a:xfrm>
            <a:off x="5147005" y="1778466"/>
            <a:ext cx="5056568" cy="1501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6848E-919B-4C6B-81F5-CBDF562F39AC}"/>
              </a:ext>
            </a:extLst>
          </p:cNvPr>
          <p:cNvSpPr/>
          <p:nvPr/>
        </p:nvSpPr>
        <p:spPr>
          <a:xfrm>
            <a:off x="268448" y="4035105"/>
            <a:ext cx="4114564" cy="2822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F0D6A4-83DF-4F2D-8125-FB2121F78975}"/>
              </a:ext>
            </a:extLst>
          </p:cNvPr>
          <p:cNvSpPr/>
          <p:nvPr/>
        </p:nvSpPr>
        <p:spPr>
          <a:xfrm>
            <a:off x="5444455" y="5042079"/>
            <a:ext cx="4513277" cy="1501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96465-7C4D-4807-8883-75AC3AB2FB2D}"/>
              </a:ext>
            </a:extLst>
          </p:cNvPr>
          <p:cNvSpPr/>
          <p:nvPr/>
        </p:nvSpPr>
        <p:spPr>
          <a:xfrm>
            <a:off x="7692705" y="2975626"/>
            <a:ext cx="2593616" cy="2066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62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EFADC-5B9E-4F91-BF4D-FBD1DC963E15}"/>
              </a:ext>
            </a:extLst>
          </p:cNvPr>
          <p:cNvSpPr/>
          <p:nvPr/>
        </p:nvSpPr>
        <p:spPr>
          <a:xfrm>
            <a:off x="357215" y="1773894"/>
            <a:ext cx="3919399" cy="4370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87583F-F972-4152-B099-B0135688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Empathy sounds like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6663E9-F2BE-4400-81CA-E19606D40C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b="1" u="sng" dirty="0">
                <a:solidFill>
                  <a:schemeClr val="bg1"/>
                </a:solidFill>
                <a:latin typeface="Rockwell" panose="02060603020205020403" pitchFamily="18" charset="0"/>
              </a:rPr>
              <a:t>This:</a:t>
            </a:r>
          </a:p>
          <a:p>
            <a: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  <a:t>Ouch.</a:t>
            </a:r>
          </a:p>
          <a:p>
            <a: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  <a:t>I would be hurt too. </a:t>
            </a:r>
          </a:p>
          <a:p>
            <a: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  <a:t>This must be really hard.</a:t>
            </a:r>
          </a:p>
          <a:p>
            <a: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  <a:t>You are not alone.</a:t>
            </a:r>
          </a:p>
          <a:p>
            <a: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  <a:t>I’m glad you shared this with me.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1D277-145E-4E91-AEA4-41C1D9F70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6310" y="1993392"/>
            <a:ext cx="3806190" cy="3767328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u="sng" dirty="0">
                <a:solidFill>
                  <a:schemeClr val="tx1"/>
                </a:solidFill>
                <a:latin typeface="Rockwell" panose="02060603020205020403" pitchFamily="18" charset="0"/>
              </a:rPr>
              <a:t>Not this:</a:t>
            </a:r>
          </a:p>
          <a:p>
            <a:r>
              <a:rPr lang="en-US" sz="2800" dirty="0">
                <a:solidFill>
                  <a:schemeClr val="tx1"/>
                </a:solidFill>
                <a:latin typeface="Rockwell" panose="02060603020205020403" pitchFamily="18" charset="0"/>
              </a:rPr>
              <a:t>It’s not that bad.</a:t>
            </a:r>
          </a:p>
          <a:p>
            <a:r>
              <a:rPr lang="en-US" sz="2800" dirty="0">
                <a:solidFill>
                  <a:schemeClr val="tx1"/>
                </a:solidFill>
                <a:latin typeface="Rockwell" panose="02060603020205020403" pitchFamily="18" charset="0"/>
              </a:rPr>
              <a:t>It could be worse.</a:t>
            </a:r>
          </a:p>
          <a:p>
            <a:r>
              <a:rPr lang="en-US" sz="2800" dirty="0">
                <a:solidFill>
                  <a:schemeClr val="tx1"/>
                </a:solidFill>
                <a:latin typeface="Rockwell" panose="02060603020205020403" pitchFamily="18" charset="0"/>
              </a:rPr>
              <a:t>At least it’s not...</a:t>
            </a:r>
          </a:p>
          <a:p>
            <a:r>
              <a:rPr lang="en-US" sz="2800" dirty="0">
                <a:solidFill>
                  <a:schemeClr val="tx1"/>
                </a:solidFill>
                <a:latin typeface="Rockwell" panose="02060603020205020403" pitchFamily="18" charset="0"/>
              </a:rPr>
              <a:t>Don’t feel that way.</a:t>
            </a:r>
          </a:p>
          <a:p>
            <a:r>
              <a:rPr lang="en-US" sz="2800" dirty="0">
                <a:solidFill>
                  <a:schemeClr val="tx1"/>
                </a:solidFill>
                <a:latin typeface="Rockwell" panose="02060603020205020403" pitchFamily="18" charset="0"/>
              </a:rPr>
              <a:t>Don’t be afraid.</a:t>
            </a:r>
          </a:p>
          <a:p>
            <a:r>
              <a:rPr lang="en-US" sz="2800" dirty="0">
                <a:solidFill>
                  <a:schemeClr val="tx1"/>
                </a:solidFill>
                <a:latin typeface="Rockwell" panose="02060603020205020403" pitchFamily="18" charset="0"/>
              </a:rPr>
              <a:t>Just look on the bright side.</a:t>
            </a:r>
          </a:p>
          <a:p>
            <a:r>
              <a:rPr lang="en-US" sz="2800" dirty="0">
                <a:solidFill>
                  <a:schemeClr val="tx1"/>
                </a:solidFill>
                <a:latin typeface="Rockwell" panose="02060603020205020403" pitchFamily="18" charset="0"/>
              </a:rPr>
              <a:t>Chin up.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74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D84D-C9AB-4409-B135-D0CADBEF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4 Elements of Empathy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50154-FB47-4C61-BD63-2F6F926BB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1. Perspective taking</a:t>
            </a:r>
          </a:p>
          <a:p>
            <a:r>
              <a:rPr lang="en-US" sz="3600" dirty="0">
                <a:latin typeface="Rockwell" panose="02060603020205020403" pitchFamily="18" charset="0"/>
              </a:rPr>
              <a:t>2. Staying out of judgement</a:t>
            </a:r>
          </a:p>
          <a:p>
            <a:r>
              <a:rPr lang="en-US" sz="3600" dirty="0">
                <a:latin typeface="Rockwell" panose="02060603020205020403" pitchFamily="18" charset="0"/>
              </a:rPr>
              <a:t>3. Recognizing emotions in other people</a:t>
            </a:r>
          </a:p>
          <a:p>
            <a:r>
              <a:rPr lang="en-US" sz="3600" dirty="0">
                <a:latin typeface="Rockwell" panose="02060603020205020403" pitchFamily="18" charset="0"/>
              </a:rPr>
              <a:t>4. Communicating </a:t>
            </a:r>
          </a:p>
        </p:txBody>
      </p:sp>
      <p:pic>
        <p:nvPicPr>
          <p:cNvPr id="5" name="Picture 2" descr="Brené Brown on Empathy (Kid Friendly!) - YouTube">
            <a:extLst>
              <a:ext uri="{FF2B5EF4-FFF2-40B4-BE49-F238E27FC236}">
                <a16:creationId xmlns:a16="http://schemas.microsoft.com/office/drawing/2014/main" id="{F83461A6-B2E0-46FA-ADF8-D28ACF85E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28" y="4149162"/>
            <a:ext cx="3776166" cy="212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931B-0306-4377-B666-C89E1A153056}"/>
              </a:ext>
            </a:extLst>
          </p:cNvPr>
          <p:cNvSpPr txBox="1"/>
          <p:nvPr/>
        </p:nvSpPr>
        <p:spPr>
          <a:xfrm>
            <a:off x="6176175" y="6358467"/>
            <a:ext cx="21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Brené Brown</a:t>
            </a:r>
          </a:p>
        </p:txBody>
      </p:sp>
    </p:spTree>
    <p:extLst>
      <p:ext uri="{BB962C8B-B14F-4D97-AF65-F5344CB8AC3E}">
        <p14:creationId xmlns:p14="http://schemas.microsoft.com/office/powerpoint/2010/main" val="2658296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8CAB0D-07D0-4C67-B558-FFCC6A345062}"/>
              </a:ext>
            </a:extLst>
          </p:cNvPr>
          <p:cNvSpPr/>
          <p:nvPr/>
        </p:nvSpPr>
        <p:spPr>
          <a:xfrm>
            <a:off x="-151002" y="1332120"/>
            <a:ext cx="10108734" cy="5697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54ABA-03B0-495B-BE5B-6BF3CC551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31" y="170657"/>
            <a:ext cx="8373890" cy="1161463"/>
          </a:xfrm>
        </p:spPr>
        <p:txBody>
          <a:bodyPr/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Builds Connection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4ABDD-DC95-46FC-8150-82C30C14DF92}"/>
              </a:ext>
            </a:extLst>
          </p:cNvPr>
          <p:cNvSpPr txBox="1"/>
          <p:nvPr/>
        </p:nvSpPr>
        <p:spPr>
          <a:xfrm>
            <a:off x="5826034" y="6174377"/>
            <a:ext cx="322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http://www.cecilyk.com/</a:t>
            </a:r>
            <a:endParaRPr lang="en-US" dirty="0"/>
          </a:p>
        </p:txBody>
      </p:sp>
      <p:pic>
        <p:nvPicPr>
          <p:cNvPr id="8" name="Picture 7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60436FDE-1D96-4E49-A663-EE6DEC991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6"/>
          <a:stretch/>
        </p:blipFill>
        <p:spPr>
          <a:xfrm>
            <a:off x="94839" y="1778466"/>
            <a:ext cx="9990713" cy="52515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E69D8C-DF7A-4320-9EAE-9EA4A6582E92}"/>
              </a:ext>
            </a:extLst>
          </p:cNvPr>
          <p:cNvSpPr/>
          <p:nvPr/>
        </p:nvSpPr>
        <p:spPr>
          <a:xfrm>
            <a:off x="5147005" y="1778466"/>
            <a:ext cx="5056568" cy="1501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6848E-919B-4C6B-81F5-CBDF562F39AC}"/>
              </a:ext>
            </a:extLst>
          </p:cNvPr>
          <p:cNvSpPr/>
          <p:nvPr/>
        </p:nvSpPr>
        <p:spPr>
          <a:xfrm>
            <a:off x="268448" y="4035105"/>
            <a:ext cx="4114564" cy="2822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F0D6A4-83DF-4F2D-8125-FB2121F78975}"/>
              </a:ext>
            </a:extLst>
          </p:cNvPr>
          <p:cNvSpPr/>
          <p:nvPr/>
        </p:nvSpPr>
        <p:spPr>
          <a:xfrm>
            <a:off x="5444455" y="5830349"/>
            <a:ext cx="4513277" cy="71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96465-7C4D-4807-8883-75AC3AB2FB2D}"/>
              </a:ext>
            </a:extLst>
          </p:cNvPr>
          <p:cNvSpPr/>
          <p:nvPr/>
        </p:nvSpPr>
        <p:spPr>
          <a:xfrm>
            <a:off x="8690993" y="2975626"/>
            <a:ext cx="1595327" cy="2913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70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Connections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1724298" y="0"/>
            <a:ext cx="12847087" cy="7226220"/>
          </a:xfrm>
        </p:spPr>
      </p:pic>
    </p:spTree>
    <p:extLst>
      <p:ext uri="{BB962C8B-B14F-4D97-AF65-F5344CB8AC3E}">
        <p14:creationId xmlns:p14="http://schemas.microsoft.com/office/powerpoint/2010/main" val="1281328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8CAB0D-07D0-4C67-B558-FFCC6A345062}"/>
              </a:ext>
            </a:extLst>
          </p:cNvPr>
          <p:cNvSpPr/>
          <p:nvPr/>
        </p:nvSpPr>
        <p:spPr>
          <a:xfrm>
            <a:off x="-402671" y="1332120"/>
            <a:ext cx="10108734" cy="5697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54ABA-03B0-495B-BE5B-6BF3CC551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31" y="170657"/>
            <a:ext cx="8373890" cy="1161463"/>
          </a:xfrm>
        </p:spPr>
        <p:txBody>
          <a:bodyPr/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Connection Builds Trust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4ABDD-DC95-46FC-8150-82C30C14DF92}"/>
              </a:ext>
            </a:extLst>
          </p:cNvPr>
          <p:cNvSpPr txBox="1"/>
          <p:nvPr/>
        </p:nvSpPr>
        <p:spPr>
          <a:xfrm>
            <a:off x="5826034" y="6174377"/>
            <a:ext cx="322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http://www.cecilyk.com/</a:t>
            </a:r>
            <a:endParaRPr lang="en-US" dirty="0"/>
          </a:p>
        </p:txBody>
      </p:sp>
      <p:pic>
        <p:nvPicPr>
          <p:cNvPr id="8" name="Picture 7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60436FDE-1D96-4E49-A663-EE6DEC991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6"/>
          <a:stretch/>
        </p:blipFill>
        <p:spPr>
          <a:xfrm>
            <a:off x="-58147" y="1778466"/>
            <a:ext cx="9764210" cy="51324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E69D8C-DF7A-4320-9EAE-9EA4A6582E92}"/>
              </a:ext>
            </a:extLst>
          </p:cNvPr>
          <p:cNvSpPr/>
          <p:nvPr/>
        </p:nvSpPr>
        <p:spPr>
          <a:xfrm>
            <a:off x="4823958" y="1564614"/>
            <a:ext cx="5056568" cy="1690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6848E-919B-4C6B-81F5-CBDF562F39AC}"/>
              </a:ext>
            </a:extLst>
          </p:cNvPr>
          <p:cNvSpPr/>
          <p:nvPr/>
        </p:nvSpPr>
        <p:spPr>
          <a:xfrm>
            <a:off x="268448" y="3976383"/>
            <a:ext cx="4114564" cy="2881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96465-7C4D-4807-8883-75AC3AB2FB2D}"/>
              </a:ext>
            </a:extLst>
          </p:cNvPr>
          <p:cNvSpPr/>
          <p:nvPr/>
        </p:nvSpPr>
        <p:spPr>
          <a:xfrm>
            <a:off x="8752821" y="2975626"/>
            <a:ext cx="1533500" cy="2066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20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5350-F87B-4372-8C2A-570A4003A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633" y="1684867"/>
            <a:ext cx="8484734" cy="3352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Vulnerability, when responded with empathy, cultivates connection and trust. </a:t>
            </a:r>
          </a:p>
        </p:txBody>
      </p:sp>
    </p:spTree>
    <p:extLst>
      <p:ext uri="{BB962C8B-B14F-4D97-AF65-F5344CB8AC3E}">
        <p14:creationId xmlns:p14="http://schemas.microsoft.com/office/powerpoint/2010/main" val="2790465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F88A-9359-4863-AEF5-5D361A81E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8210B-D8CC-4AEF-BCB9-114C460042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title="Hidden figures bathroom speech and sign removal">
            <a:hlinkClick r:id="" action="ppaction://media"/>
            <a:extLst>
              <a:ext uri="{FF2B5EF4-FFF2-40B4-BE49-F238E27FC236}">
                <a16:creationId xmlns:a16="http://schemas.microsoft.com/office/drawing/2014/main" id="{69104706-652F-4633-96C1-1F3FE2FAC6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35462"/>
            <a:ext cx="9180665" cy="518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71BF-9384-49E7-81BA-442584DB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Story Time: Cutting My Son’s Hair</a:t>
            </a:r>
          </a:p>
        </p:txBody>
      </p:sp>
      <p:pic>
        <p:nvPicPr>
          <p:cNvPr id="4" name="Picture 2" descr="Remington HKVAC-2000 Haircut Trimmer">
            <a:extLst>
              <a:ext uri="{FF2B5EF4-FFF2-40B4-BE49-F238E27FC236}">
                <a16:creationId xmlns:a16="http://schemas.microsoft.com/office/drawing/2014/main" id="{A3D8C340-06AA-4336-A3D2-495851B7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664051"/>
            <a:ext cx="29908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00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71BF-9384-49E7-81BA-442584DB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Story Time: Cutting My Son’s Hair</a:t>
            </a:r>
          </a:p>
        </p:txBody>
      </p:sp>
      <p:pic>
        <p:nvPicPr>
          <p:cNvPr id="5" name="Content Placeholder 4" descr="A picture containing indoor, person, cabinet, person&#10;&#10;Description automatically generated">
            <a:extLst>
              <a:ext uri="{FF2B5EF4-FFF2-40B4-BE49-F238E27FC236}">
                <a16:creationId xmlns:a16="http://schemas.microsoft.com/office/drawing/2014/main" id="{77752365-7A23-4193-9849-D39DAD6E0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/>
          <a:stretch/>
        </p:blipFill>
        <p:spPr>
          <a:xfrm rot="5400000">
            <a:off x="4110265" y="2187087"/>
            <a:ext cx="4397985" cy="3944778"/>
          </a:xfrm>
        </p:spPr>
      </p:pic>
      <p:pic>
        <p:nvPicPr>
          <p:cNvPr id="4" name="Picture 2" descr="Remington HKVAC-2000 Haircut Trimmer">
            <a:extLst>
              <a:ext uri="{FF2B5EF4-FFF2-40B4-BE49-F238E27FC236}">
                <a16:creationId xmlns:a16="http://schemas.microsoft.com/office/drawing/2014/main" id="{A3D8C340-06AA-4336-A3D2-495851B7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664051"/>
            <a:ext cx="29908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7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549A-E2C1-4C1C-96F0-77DFA556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B776D-1082-4267-8608-5FD0B6154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eating and Air Conditioning | North Star | Lehi, Utah">
            <a:extLst>
              <a:ext uri="{FF2B5EF4-FFF2-40B4-BE49-F238E27FC236}">
                <a16:creationId xmlns:a16="http://schemas.microsoft.com/office/drawing/2014/main" id="{47E0D422-A9DA-4790-8FA1-7DBD3B721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936"/>
            <a:ext cx="914400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ibe Media: Work | Lehi City Branding &amp; Website">
            <a:extLst>
              <a:ext uri="{FF2B5EF4-FFF2-40B4-BE49-F238E27FC236}">
                <a16:creationId xmlns:a16="http://schemas.microsoft.com/office/drawing/2014/main" id="{D36B5D1B-30EE-4AAB-AACE-4C91F6BAC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9" t="14527" r="24393" b="14809"/>
          <a:stretch/>
        </p:blipFill>
        <p:spPr bwMode="auto">
          <a:xfrm>
            <a:off x="6578591" y="997476"/>
            <a:ext cx="2486828" cy="16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040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71BF-9384-49E7-81BA-442584DB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Story Time: Public Safety Compensation</a:t>
            </a:r>
          </a:p>
        </p:txBody>
      </p:sp>
      <p:pic>
        <p:nvPicPr>
          <p:cNvPr id="3076" name="Picture 4" descr="Tip Line - Lehi City">
            <a:extLst>
              <a:ext uri="{FF2B5EF4-FFF2-40B4-BE49-F238E27FC236}">
                <a16:creationId xmlns:a16="http://schemas.microsoft.com/office/drawing/2014/main" id="{BB953DDE-3B88-41E0-874C-989EF82B5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18" y="2325051"/>
            <a:ext cx="3172508" cy="35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llar Sign Icons - Download Free Vector Icons | Noun Project">
            <a:extLst>
              <a:ext uri="{FF2B5EF4-FFF2-40B4-BE49-F238E27FC236}">
                <a16:creationId xmlns:a16="http://schemas.microsoft.com/office/drawing/2014/main" id="{AEA3C4ED-C83E-4903-AA56-887BE66F52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26" y="2786605"/>
            <a:ext cx="2443956" cy="24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35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3331-9AB2-4204-80D8-35CDD7F5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AD2D-B293-41FD-B7EC-0434977FA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1. Take out a sheet of paper.</a:t>
            </a:r>
          </a:p>
          <a:p>
            <a:r>
              <a:rPr lang="en-US" sz="3600" dirty="0">
                <a:latin typeface="Rockwell" panose="02060603020205020403" pitchFamily="18" charset="0"/>
              </a:rPr>
              <a:t>2. Identify 3 strengths and 1 weakness.</a:t>
            </a:r>
          </a:p>
          <a:p>
            <a:r>
              <a:rPr lang="en-US" sz="3600" dirty="0">
                <a:latin typeface="Rockwell" panose="02060603020205020403" pitchFamily="18" charset="0"/>
              </a:rPr>
              <a:t>3. Share a vulnerable experience with others around you as listeners practice responding with empathy. </a:t>
            </a:r>
          </a:p>
          <a:p>
            <a:r>
              <a:rPr lang="en-US" sz="3600" dirty="0">
                <a:latin typeface="Rockwell" panose="02060603020205020403" pitchFamily="18" charset="0"/>
              </a:rPr>
              <a:t>4. Note your and others’ reactions.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38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8A76-BE9E-494D-9263-13179078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Observations from Practice</a:t>
            </a:r>
          </a:p>
        </p:txBody>
      </p:sp>
    </p:spTree>
    <p:extLst>
      <p:ext uri="{BB962C8B-B14F-4D97-AF65-F5344CB8AC3E}">
        <p14:creationId xmlns:p14="http://schemas.microsoft.com/office/powerpoint/2010/main" val="1076653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8A76-BE9E-494D-9263-13179078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Observations from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897A-E9A9-453A-AF28-10DCBA98D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Rockwell" panose="02060603020205020403" pitchFamily="18" charset="0"/>
              </a:rPr>
              <a:t>Empathy may or may not be natural to some. </a:t>
            </a:r>
          </a:p>
          <a:p>
            <a:r>
              <a:rPr lang="en-US" sz="3600" dirty="0">
                <a:latin typeface="Rockwell" panose="02060603020205020403" pitchFamily="18" charset="0"/>
              </a:rPr>
              <a:t>Empathy can be learned. </a:t>
            </a:r>
          </a:p>
          <a:p>
            <a:r>
              <a:rPr lang="en-US" sz="3600" dirty="0">
                <a:latin typeface="Rockwell" panose="02060603020205020403" pitchFamily="18" charset="0"/>
              </a:rPr>
              <a:t>The more you practice, the more you will improve. </a:t>
            </a:r>
          </a:p>
          <a:p>
            <a:r>
              <a:rPr lang="en-US" sz="3600" dirty="0">
                <a:latin typeface="Rockwell" panose="02060603020205020403" pitchFamily="18" charset="0"/>
              </a:rPr>
              <a:t>Empathy is powerful.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5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F279-4EE5-4184-BB12-6E24D186C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Visual Test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C713F5-08A8-4408-9AEE-160EE3AFFD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75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95707FA-E3A3-4AAB-9701-EADC463C4B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ome police step out to show support for George Floyd demonstrators">
            <a:extLst>
              <a:ext uri="{FF2B5EF4-FFF2-40B4-BE49-F238E27FC236}">
                <a16:creationId xmlns:a16="http://schemas.microsoft.com/office/drawing/2014/main" id="{D2C36474-B57B-4EB5-91AE-EB8255A6B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18" y="2616653"/>
            <a:ext cx="4110280" cy="27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hat makes a protest turn violent? Police in riot gear can be a key factor,  decades of research shows. - The Virginian-Pilot - The Virginian-Pilot">
            <a:extLst>
              <a:ext uri="{FF2B5EF4-FFF2-40B4-BE49-F238E27FC236}">
                <a16:creationId xmlns:a16="http://schemas.microsoft.com/office/drawing/2014/main" id="{9AA478E8-A76B-42AE-B058-531C84677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2616654"/>
            <a:ext cx="4111349" cy="274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D7DBE-65B6-4CFC-AC59-69E91F260BF4}"/>
              </a:ext>
            </a:extLst>
          </p:cNvPr>
          <p:cNvSpPr txBox="1"/>
          <p:nvPr/>
        </p:nvSpPr>
        <p:spPr>
          <a:xfrm>
            <a:off x="1436437" y="623284"/>
            <a:ext cx="6950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Rockwell" panose="02060603020205020403" pitchFamily="18" charset="0"/>
              </a:rPr>
              <a:t>Which officers do you connect with?</a:t>
            </a:r>
          </a:p>
        </p:txBody>
      </p:sp>
    </p:spTree>
    <p:extLst>
      <p:ext uri="{BB962C8B-B14F-4D97-AF65-F5344CB8AC3E}">
        <p14:creationId xmlns:p14="http://schemas.microsoft.com/office/powerpoint/2010/main" val="3996224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F279-4EE5-4184-BB12-6E24D186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Visual Test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99167-8081-468C-9AE0-0561585B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Lt. Gov. Cox apologizes to protestors over failed conversion therapy bill -  The Daily Universe">
            <a:extLst>
              <a:ext uri="{FF2B5EF4-FFF2-40B4-BE49-F238E27FC236}">
                <a16:creationId xmlns:a16="http://schemas.microsoft.com/office/drawing/2014/main" id="{AB8D8C6B-A902-47B6-BDB0-60D98088E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80" y="1750422"/>
            <a:ext cx="6357257" cy="47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2584F-9642-4F87-BA10-1112960C683B}"/>
              </a:ext>
            </a:extLst>
          </p:cNvPr>
          <p:cNvSpPr txBox="1"/>
          <p:nvPr/>
        </p:nvSpPr>
        <p:spPr>
          <a:xfrm>
            <a:off x="4397829" y="6488668"/>
            <a:ext cx="521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Christina </a:t>
            </a:r>
            <a:r>
              <a:rPr lang="en-US" dirty="0" err="1"/>
              <a:t>Giardenelli</a:t>
            </a:r>
            <a:r>
              <a:rPr lang="en-US" dirty="0"/>
              <a:t>, The Daily Universe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31275-A8CC-4485-A44B-CE3C59F85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22" y="805181"/>
            <a:ext cx="6991350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5209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5350-F87B-4372-8C2A-570A4003A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174" y="3117669"/>
            <a:ext cx="8086725" cy="1284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if it doesn’t work? </a:t>
            </a:r>
          </a:p>
        </p:txBody>
      </p:sp>
    </p:spTree>
    <p:extLst>
      <p:ext uri="{BB962C8B-B14F-4D97-AF65-F5344CB8AC3E}">
        <p14:creationId xmlns:p14="http://schemas.microsoft.com/office/powerpoint/2010/main" val="1738246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8CAB0D-07D0-4C67-B558-FFCC6A345062}"/>
              </a:ext>
            </a:extLst>
          </p:cNvPr>
          <p:cNvSpPr/>
          <p:nvPr/>
        </p:nvSpPr>
        <p:spPr>
          <a:xfrm>
            <a:off x="0" y="1332120"/>
            <a:ext cx="9144000" cy="5697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54ABA-03B0-495B-BE5B-6BF3CC551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31" y="170657"/>
            <a:ext cx="8373890" cy="1161463"/>
          </a:xfrm>
        </p:spPr>
        <p:txBody>
          <a:bodyPr/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Identify Areas of Focus</a:t>
            </a:r>
          </a:p>
        </p:txBody>
      </p:sp>
      <p:pic>
        <p:nvPicPr>
          <p:cNvPr id="5" name="Picture 4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1CA6B55E-DF96-43F2-A181-78DB968CB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4" y="1332120"/>
            <a:ext cx="9144000" cy="59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42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5350-F87B-4372-8C2A-570A4003A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174" y="3117669"/>
            <a:ext cx="8086725" cy="1284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do I sustain the effort? </a:t>
            </a:r>
          </a:p>
        </p:txBody>
      </p:sp>
    </p:spTree>
    <p:extLst>
      <p:ext uri="{BB962C8B-B14F-4D97-AF65-F5344CB8AC3E}">
        <p14:creationId xmlns:p14="http://schemas.microsoft.com/office/powerpoint/2010/main" val="154056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5350-F87B-4372-8C2A-570A4003A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573141"/>
            <a:ext cx="8525691" cy="3352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What is Leadership?</a:t>
            </a:r>
          </a:p>
        </p:txBody>
      </p:sp>
    </p:spTree>
    <p:extLst>
      <p:ext uri="{BB962C8B-B14F-4D97-AF65-F5344CB8AC3E}">
        <p14:creationId xmlns:p14="http://schemas.microsoft.com/office/powerpoint/2010/main" val="3492237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7A286-3068-4DDD-B232-11AA999E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Sustaining Empathetic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9BA86-4A22-4B9E-BAA3-9591261F4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53" y="2263358"/>
            <a:ext cx="8065294" cy="37661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Rockwell" panose="02060603020205020403" pitchFamily="18" charset="0"/>
              </a:rPr>
              <a:t>Be intentional, seek out connection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Rockwell" panose="02060603020205020403" pitchFamily="18" charset="0"/>
              </a:rPr>
              <a:t>Create a psychological safe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Rockwell" panose="02060603020205020403" pitchFamily="18" charset="0"/>
              </a:rPr>
              <a:t>Normalize vulnerability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Rockwell" panose="02060603020205020403" pitchFamily="18" charset="0"/>
              </a:rPr>
              <a:t>Appreciate, honor, and celebrate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Rockwell" panose="02060603020205020403" pitchFamily="18" charset="0"/>
              </a:rPr>
              <a:t>Have grace</a:t>
            </a:r>
          </a:p>
          <a:p>
            <a:pPr marL="0" indent="0">
              <a:buNone/>
            </a:pP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0538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5350-F87B-4372-8C2A-570A4003A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633" y="1684867"/>
            <a:ext cx="8484734" cy="3352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Vulnerability, when responded with empathy, cultivates connection and trust. </a:t>
            </a:r>
          </a:p>
        </p:txBody>
      </p:sp>
    </p:spTree>
    <p:extLst>
      <p:ext uri="{BB962C8B-B14F-4D97-AF65-F5344CB8AC3E}">
        <p14:creationId xmlns:p14="http://schemas.microsoft.com/office/powerpoint/2010/main" val="3093905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304911-723A-438C-93E5-A2D32AA3E618}"/>
              </a:ext>
            </a:extLst>
          </p:cNvPr>
          <p:cNvSpPr/>
          <p:nvPr/>
        </p:nvSpPr>
        <p:spPr>
          <a:xfrm>
            <a:off x="-92279" y="1895912"/>
            <a:ext cx="9764785" cy="4462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8E0B5-DBAF-43E2-8D41-4D21FCEB6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195701"/>
            <a:ext cx="8086725" cy="3352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718C30-A619-4DCA-863F-68CA3AB1B361}"/>
              </a:ext>
            </a:extLst>
          </p:cNvPr>
          <p:cNvSpPr txBox="1">
            <a:spLocks/>
          </p:cNvSpPr>
          <p:nvPr/>
        </p:nvSpPr>
        <p:spPr>
          <a:xfrm>
            <a:off x="225966" y="7652"/>
            <a:ext cx="8990511" cy="1658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What could you do with more trust?</a:t>
            </a:r>
          </a:p>
        </p:txBody>
      </p:sp>
    </p:spTree>
    <p:extLst>
      <p:ext uri="{BB962C8B-B14F-4D97-AF65-F5344CB8AC3E}">
        <p14:creationId xmlns:p14="http://schemas.microsoft.com/office/powerpoint/2010/main" val="17876236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304911-723A-438C-93E5-A2D32AA3E618}"/>
              </a:ext>
            </a:extLst>
          </p:cNvPr>
          <p:cNvSpPr/>
          <p:nvPr/>
        </p:nvSpPr>
        <p:spPr>
          <a:xfrm>
            <a:off x="-92279" y="1895912"/>
            <a:ext cx="9764785" cy="4462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8E0B5-DBAF-43E2-8D41-4D21FCEB6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195701"/>
            <a:ext cx="8086725" cy="3352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718C30-A619-4DCA-863F-68CA3AB1B361}"/>
              </a:ext>
            </a:extLst>
          </p:cNvPr>
          <p:cNvSpPr txBox="1">
            <a:spLocks/>
          </p:cNvSpPr>
          <p:nvPr/>
        </p:nvSpPr>
        <p:spPr>
          <a:xfrm>
            <a:off x="225966" y="7652"/>
            <a:ext cx="8990511" cy="1658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A Recruitment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29C52-266E-4F64-94C2-031860AA5350}"/>
              </a:ext>
            </a:extLst>
          </p:cNvPr>
          <p:cNvSpPr txBox="1"/>
          <p:nvPr/>
        </p:nvSpPr>
        <p:spPr>
          <a:xfrm>
            <a:off x="485775" y="2613165"/>
            <a:ext cx="823669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66 Applicants for HR Generalist</a:t>
            </a:r>
          </a:p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66 Individual responses</a:t>
            </a:r>
          </a:p>
          <a:p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Aug 2021 HR News </a:t>
            </a: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5670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304911-723A-438C-93E5-A2D32AA3E618}"/>
              </a:ext>
            </a:extLst>
          </p:cNvPr>
          <p:cNvSpPr/>
          <p:nvPr/>
        </p:nvSpPr>
        <p:spPr>
          <a:xfrm>
            <a:off x="-92279" y="1895912"/>
            <a:ext cx="9764785" cy="4462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8E0B5-DBAF-43E2-8D41-4D21FCEB6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195701"/>
            <a:ext cx="8086725" cy="3352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718C30-A619-4DCA-863F-68CA3AB1B361}"/>
              </a:ext>
            </a:extLst>
          </p:cNvPr>
          <p:cNvSpPr txBox="1">
            <a:spLocks/>
          </p:cNvSpPr>
          <p:nvPr/>
        </p:nvSpPr>
        <p:spPr>
          <a:xfrm>
            <a:off x="225966" y="7652"/>
            <a:ext cx="8990511" cy="1658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A Recruitment Story	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43FB6BB-5270-493F-8DB1-7A925DD19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13956" b="36200"/>
          <a:stretch/>
        </p:blipFill>
        <p:spPr>
          <a:xfrm>
            <a:off x="4990744" y="2242794"/>
            <a:ext cx="3927292" cy="4067598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3C9454-2816-4FA4-8C67-95B5E5906D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7" b="37071"/>
          <a:stretch/>
        </p:blipFill>
        <p:spPr>
          <a:xfrm>
            <a:off x="225966" y="1853899"/>
            <a:ext cx="4014647" cy="44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78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304911-723A-438C-93E5-A2D32AA3E618}"/>
              </a:ext>
            </a:extLst>
          </p:cNvPr>
          <p:cNvSpPr/>
          <p:nvPr/>
        </p:nvSpPr>
        <p:spPr>
          <a:xfrm>
            <a:off x="-92279" y="1895912"/>
            <a:ext cx="9764785" cy="4462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8E0B5-DBAF-43E2-8D41-4D21FCEB6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195701"/>
            <a:ext cx="8086725" cy="3352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718C30-A619-4DCA-863F-68CA3AB1B361}"/>
              </a:ext>
            </a:extLst>
          </p:cNvPr>
          <p:cNvSpPr txBox="1">
            <a:spLocks/>
          </p:cNvSpPr>
          <p:nvPr/>
        </p:nvSpPr>
        <p:spPr>
          <a:xfrm>
            <a:off x="225966" y="7652"/>
            <a:ext cx="8990511" cy="1658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A Favorite Rejection</a:t>
            </a:r>
          </a:p>
        </p:txBody>
      </p:sp>
    </p:spTree>
    <p:extLst>
      <p:ext uri="{BB962C8B-B14F-4D97-AF65-F5344CB8AC3E}">
        <p14:creationId xmlns:p14="http://schemas.microsoft.com/office/powerpoint/2010/main" val="3741101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304911-723A-438C-93E5-A2D32AA3E618}"/>
              </a:ext>
            </a:extLst>
          </p:cNvPr>
          <p:cNvSpPr/>
          <p:nvPr/>
        </p:nvSpPr>
        <p:spPr>
          <a:xfrm>
            <a:off x="-92279" y="1895912"/>
            <a:ext cx="9764785" cy="4462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8E0B5-DBAF-43E2-8D41-4D21FCEB6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195701"/>
            <a:ext cx="8086725" cy="3352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718C30-A619-4DCA-863F-68CA3AB1B361}"/>
              </a:ext>
            </a:extLst>
          </p:cNvPr>
          <p:cNvSpPr txBox="1">
            <a:spLocks/>
          </p:cNvSpPr>
          <p:nvPr/>
        </p:nvSpPr>
        <p:spPr>
          <a:xfrm>
            <a:off x="225966" y="7652"/>
            <a:ext cx="8990511" cy="1658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A Favorite Rejection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D593C-B234-4AA7-9AB4-727A232C799C}"/>
              </a:ext>
            </a:extLst>
          </p:cNvPr>
          <p:cNvSpPr txBox="1"/>
          <p:nvPr/>
        </p:nvSpPr>
        <p:spPr>
          <a:xfrm>
            <a:off x="128187" y="1521152"/>
            <a:ext cx="90158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Hello NICHOLAS,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 you for your interest in the Human Resource Generalist position. I am always excited when others want to work in HR (I'm a nerd, I get it--HR is my passion).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 reviewing all of the candidates (there were 29), I have decided to interview other candidates. In full transparency, this is the second time I've hired for this position this year. The person I hired in February recently got an internal promotion (BIG kudos to her), so I chose to focus on candidates that will save me the most training time--internal candidates and candidates that had interviewed with me before.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do know of other openings in HR. I sometimes share jobs on LinkedIn or I am happy to share your information with them. You are also welcome to apply for other employment opportunities with Lehi City. Attached is a link to our website where you can view and apply for our latest job openings. Thank you and good luck in your job search.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Lehi City Job Link: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http://lehiut.applicantpro.com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Sincerely,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99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304911-723A-438C-93E5-A2D32AA3E618}"/>
              </a:ext>
            </a:extLst>
          </p:cNvPr>
          <p:cNvSpPr/>
          <p:nvPr/>
        </p:nvSpPr>
        <p:spPr>
          <a:xfrm>
            <a:off x="-92279" y="1895912"/>
            <a:ext cx="9764785" cy="4462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8E0B5-DBAF-43E2-8D41-4D21FCEB6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195701"/>
            <a:ext cx="8086725" cy="3352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718C30-A619-4DCA-863F-68CA3AB1B361}"/>
              </a:ext>
            </a:extLst>
          </p:cNvPr>
          <p:cNvSpPr txBox="1">
            <a:spLocks/>
          </p:cNvSpPr>
          <p:nvPr/>
        </p:nvSpPr>
        <p:spPr>
          <a:xfrm>
            <a:off x="225966" y="7652"/>
            <a:ext cx="8990511" cy="1658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A Favorite Rejection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29C52-266E-4F64-94C2-031860AA5350}"/>
              </a:ext>
            </a:extLst>
          </p:cNvPr>
          <p:cNvSpPr txBox="1"/>
          <p:nvPr/>
        </p:nvSpPr>
        <p:spPr>
          <a:xfrm>
            <a:off x="220672" y="1964353"/>
            <a:ext cx="83518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“As someone who also has a passion for HR and always looking for opportunities to grow, </a:t>
            </a:r>
            <a:r>
              <a:rPr lang="en-US" sz="2400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I must say this is absolutely the best declined email I’ve received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Thank you for approaching it from a human perspective. </a:t>
            </a:r>
            <a:r>
              <a:rPr lang="en-US" sz="2400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We’re all humans and all looking for that next opportunity, showing empathy never goes unnoticed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so wanted to express my thanks for your wonderful email. 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Never felt so good about not being selected for a position.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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I’ll be sure to look you up on LinkedIn and hopefully one day our paths cross. “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3275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304911-723A-438C-93E5-A2D32AA3E618}"/>
              </a:ext>
            </a:extLst>
          </p:cNvPr>
          <p:cNvSpPr/>
          <p:nvPr/>
        </p:nvSpPr>
        <p:spPr>
          <a:xfrm>
            <a:off x="-92279" y="1895912"/>
            <a:ext cx="9764785" cy="4462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8E0B5-DBAF-43E2-8D41-4D21FCEB6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195701"/>
            <a:ext cx="8086725" cy="3352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718C30-A619-4DCA-863F-68CA3AB1B361}"/>
              </a:ext>
            </a:extLst>
          </p:cNvPr>
          <p:cNvSpPr txBox="1">
            <a:spLocks/>
          </p:cNvSpPr>
          <p:nvPr/>
        </p:nvSpPr>
        <p:spPr>
          <a:xfrm>
            <a:off x="225966" y="7652"/>
            <a:ext cx="8990511" cy="1658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A Fond Farwell</a:t>
            </a:r>
          </a:p>
        </p:txBody>
      </p:sp>
    </p:spTree>
    <p:extLst>
      <p:ext uri="{BB962C8B-B14F-4D97-AF65-F5344CB8AC3E}">
        <p14:creationId xmlns:p14="http://schemas.microsoft.com/office/powerpoint/2010/main" val="4050825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304911-723A-438C-93E5-A2D32AA3E618}"/>
              </a:ext>
            </a:extLst>
          </p:cNvPr>
          <p:cNvSpPr/>
          <p:nvPr/>
        </p:nvSpPr>
        <p:spPr>
          <a:xfrm>
            <a:off x="-92279" y="1895912"/>
            <a:ext cx="9764785" cy="4462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8E0B5-DBAF-43E2-8D41-4D21FCEB6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195701"/>
            <a:ext cx="8086725" cy="3352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718C30-A619-4DCA-863F-68CA3AB1B361}"/>
              </a:ext>
            </a:extLst>
          </p:cNvPr>
          <p:cNvSpPr txBox="1">
            <a:spLocks/>
          </p:cNvSpPr>
          <p:nvPr/>
        </p:nvSpPr>
        <p:spPr>
          <a:xfrm>
            <a:off x="225966" y="7652"/>
            <a:ext cx="8990511" cy="1658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A Fond Farwell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29C52-266E-4F64-94C2-031860AA5350}"/>
              </a:ext>
            </a:extLst>
          </p:cNvPr>
          <p:cNvSpPr txBox="1"/>
          <p:nvPr/>
        </p:nvSpPr>
        <p:spPr>
          <a:xfrm>
            <a:off x="595618" y="2508308"/>
            <a:ext cx="806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“I cannot thank you enough for being my friend. I wish everyone had friends like you.”</a:t>
            </a:r>
          </a:p>
        </p:txBody>
      </p:sp>
    </p:spTree>
    <p:extLst>
      <p:ext uri="{BB962C8B-B14F-4D97-AF65-F5344CB8AC3E}">
        <p14:creationId xmlns:p14="http://schemas.microsoft.com/office/powerpoint/2010/main" val="343821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E670-E01F-4950-980A-C44B0F7E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24E17-0E0A-4E84-9772-1B9DC7502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eadership is not about being in charge. Leadership is about taking care of those in your charge. - Simon Sinek">
            <a:extLst>
              <a:ext uri="{FF2B5EF4-FFF2-40B4-BE49-F238E27FC236}">
                <a16:creationId xmlns:a16="http://schemas.microsoft.com/office/drawing/2014/main" id="{3CF444D4-162A-49A1-9DFF-D4781B53C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046"/>
            <a:ext cx="9144000" cy="43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FEE3BE-44E9-467A-8903-3B56A2C13830}"/>
              </a:ext>
            </a:extLst>
          </p:cNvPr>
          <p:cNvSpPr/>
          <p:nvPr/>
        </p:nvSpPr>
        <p:spPr>
          <a:xfrm>
            <a:off x="3497685" y="1262801"/>
            <a:ext cx="5360565" cy="4001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Leadership is not about being in charge.</a:t>
            </a:r>
          </a:p>
          <a:p>
            <a:pPr algn="ctr"/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Leadership is about taking care of those in your charge. </a:t>
            </a:r>
          </a:p>
          <a:p>
            <a:pPr algn="ctr"/>
            <a:endParaRPr lang="en-US" dirty="0"/>
          </a:p>
          <a:p>
            <a:pPr algn="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Simon Sinek</a:t>
            </a:r>
          </a:p>
        </p:txBody>
      </p:sp>
    </p:spTree>
    <p:extLst>
      <p:ext uri="{BB962C8B-B14F-4D97-AF65-F5344CB8AC3E}">
        <p14:creationId xmlns:p14="http://schemas.microsoft.com/office/powerpoint/2010/main" val="2944326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304911-723A-438C-93E5-A2D32AA3E618}"/>
              </a:ext>
            </a:extLst>
          </p:cNvPr>
          <p:cNvSpPr/>
          <p:nvPr/>
        </p:nvSpPr>
        <p:spPr>
          <a:xfrm>
            <a:off x="-92279" y="1895912"/>
            <a:ext cx="9764785" cy="4462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8E0B5-DBAF-43E2-8D41-4D21FCEB6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195701"/>
            <a:ext cx="8086725" cy="3352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718C30-A619-4DCA-863F-68CA3AB1B361}"/>
              </a:ext>
            </a:extLst>
          </p:cNvPr>
          <p:cNvSpPr txBox="1">
            <a:spLocks/>
          </p:cNvSpPr>
          <p:nvPr/>
        </p:nvSpPr>
        <p:spPr>
          <a:xfrm>
            <a:off x="225966" y="7652"/>
            <a:ext cx="8990511" cy="1658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What could you do with more trust?</a:t>
            </a:r>
          </a:p>
        </p:txBody>
      </p:sp>
      <p:pic>
        <p:nvPicPr>
          <p:cNvPr id="10" name="Picture 2" descr="A Pen by NHC">
            <a:extLst>
              <a:ext uri="{FF2B5EF4-FFF2-40B4-BE49-F238E27FC236}">
                <a16:creationId xmlns:a16="http://schemas.microsoft.com/office/drawing/2014/main" id="{5D005451-4786-461B-B358-E246A6909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6" y="2622909"/>
            <a:ext cx="2643658" cy="264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ABF147-7627-42C4-B09D-8CFD7E9AD68A}"/>
              </a:ext>
            </a:extLst>
          </p:cNvPr>
          <p:cNvSpPr txBox="1"/>
          <p:nvPr/>
        </p:nvSpPr>
        <p:spPr>
          <a:xfrm>
            <a:off x="3239431" y="2976671"/>
            <a:ext cx="5624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Alone we can do so little; </a:t>
            </a:r>
          </a:p>
          <a:p>
            <a:r>
              <a:rPr lang="en-US" sz="3600" dirty="0">
                <a:latin typeface="Rockwell" panose="02060603020205020403" pitchFamily="18" charset="0"/>
              </a:rPr>
              <a:t>Together we can do so much.</a:t>
            </a:r>
          </a:p>
          <a:p>
            <a:endParaRPr lang="en-US" sz="3600" dirty="0">
              <a:latin typeface="Rockwell" panose="02060603020205020403" pitchFamily="18" charset="0"/>
            </a:endParaRPr>
          </a:p>
          <a:p>
            <a:pPr algn="r"/>
            <a:r>
              <a:rPr lang="en-US" sz="3600" dirty="0">
                <a:latin typeface="Rockwell" panose="02060603020205020403" pitchFamily="18" charset="0"/>
              </a:rPr>
              <a:t>Helen Keller</a:t>
            </a:r>
          </a:p>
        </p:txBody>
      </p:sp>
    </p:spTree>
    <p:extLst>
      <p:ext uri="{BB962C8B-B14F-4D97-AF65-F5344CB8AC3E}">
        <p14:creationId xmlns:p14="http://schemas.microsoft.com/office/powerpoint/2010/main" val="9268267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0B0DEE3-9559-4802-BF5E-DE4E2A2BFFDD}"/>
              </a:ext>
            </a:extLst>
          </p:cNvPr>
          <p:cNvGrpSpPr/>
          <p:nvPr/>
        </p:nvGrpSpPr>
        <p:grpSpPr>
          <a:xfrm>
            <a:off x="205531" y="125835"/>
            <a:ext cx="9366307" cy="6207853"/>
            <a:chOff x="205531" y="125835"/>
            <a:chExt cx="9366307" cy="620785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6A0139A-814F-4733-80C1-15E83DB6B0DA}"/>
                </a:ext>
              </a:extLst>
            </p:cNvPr>
            <p:cNvSpPr/>
            <p:nvPr/>
          </p:nvSpPr>
          <p:spPr>
            <a:xfrm>
              <a:off x="205531" y="125835"/>
              <a:ext cx="9366307" cy="6207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7540957-5DFC-48CF-B382-CD4F3A84028C}"/>
                </a:ext>
              </a:extLst>
            </p:cNvPr>
            <p:cNvGrpSpPr/>
            <p:nvPr/>
          </p:nvGrpSpPr>
          <p:grpSpPr>
            <a:xfrm>
              <a:off x="205531" y="252838"/>
              <a:ext cx="9366307" cy="5645240"/>
              <a:chOff x="205531" y="252838"/>
              <a:chExt cx="9366307" cy="564524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851766-3E71-4548-A8C1-A7ABABB50FC5}"/>
                  </a:ext>
                </a:extLst>
              </p:cNvPr>
              <p:cNvSpPr txBox="1"/>
              <p:nvPr/>
            </p:nvSpPr>
            <p:spPr>
              <a:xfrm>
                <a:off x="205531" y="1251113"/>
                <a:ext cx="33122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Awareness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7612F0-9431-4E07-9CD3-F2B15CDACA63}"/>
                  </a:ext>
                </a:extLst>
              </p:cNvPr>
              <p:cNvSpPr txBox="1"/>
              <p:nvPr/>
            </p:nvSpPr>
            <p:spPr>
              <a:xfrm>
                <a:off x="1406555" y="1927479"/>
                <a:ext cx="42196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Confidence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F1E1ED-29A7-4744-944E-06C624C10C5C}"/>
                  </a:ext>
                </a:extLst>
              </p:cNvPr>
              <p:cNvSpPr txBox="1"/>
              <p:nvPr/>
            </p:nvSpPr>
            <p:spPr>
              <a:xfrm>
                <a:off x="2759977" y="2682380"/>
                <a:ext cx="38743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Vulnerability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366A69-C095-44E6-A0B4-F3B2C28853AB}"/>
                  </a:ext>
                </a:extLst>
              </p:cNvPr>
              <p:cNvSpPr txBox="1"/>
              <p:nvPr/>
            </p:nvSpPr>
            <p:spPr>
              <a:xfrm>
                <a:off x="1213605" y="4566732"/>
                <a:ext cx="33583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Step back to Repair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82819-0A56-48C7-9947-D9959AE8A176}"/>
                  </a:ext>
                </a:extLst>
              </p:cNvPr>
              <p:cNvSpPr txBox="1"/>
              <p:nvPr/>
            </p:nvSpPr>
            <p:spPr>
              <a:xfrm>
                <a:off x="5684939" y="4316342"/>
                <a:ext cx="32940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Connection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1F4584-D915-41CD-92E8-F261CDD82662}"/>
                  </a:ext>
                </a:extLst>
              </p:cNvPr>
              <p:cNvSpPr txBox="1"/>
              <p:nvPr/>
            </p:nvSpPr>
            <p:spPr>
              <a:xfrm>
                <a:off x="4918746" y="252838"/>
                <a:ext cx="37778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Step forward to Progress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674489-F4C3-4D26-93EE-B5D6A7EC351E}"/>
                  </a:ext>
                </a:extLst>
              </p:cNvPr>
              <p:cNvSpPr txBox="1"/>
              <p:nvPr/>
            </p:nvSpPr>
            <p:spPr>
              <a:xfrm>
                <a:off x="7331977" y="5128637"/>
                <a:ext cx="22398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TRUST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5DBA90-FEAD-464D-B155-0BF0211A4FDB}"/>
                  </a:ext>
                </a:extLst>
              </p:cNvPr>
              <p:cNvSpPr txBox="1"/>
              <p:nvPr/>
            </p:nvSpPr>
            <p:spPr>
              <a:xfrm>
                <a:off x="5139654" y="3430874"/>
                <a:ext cx="27208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Empathy</a:t>
                </a:r>
              </a:p>
            </p:txBody>
          </p:sp>
          <p:sp>
            <p:nvSpPr>
              <p:cNvPr id="15" name="Arrow: Bent 14">
                <a:extLst>
                  <a:ext uri="{FF2B5EF4-FFF2-40B4-BE49-F238E27FC236}">
                    <a16:creationId xmlns:a16="http://schemas.microsoft.com/office/drawing/2014/main" id="{B5DBFC8B-1A33-487A-A08F-2F8F35071824}"/>
                  </a:ext>
                </a:extLst>
              </p:cNvPr>
              <p:cNvSpPr/>
              <p:nvPr/>
            </p:nvSpPr>
            <p:spPr>
              <a:xfrm rot="5400000">
                <a:off x="2929967" y="1393318"/>
                <a:ext cx="522690" cy="652944"/>
              </a:xfrm>
              <a:prstGeom prst="bentArrow">
                <a:avLst>
                  <a:gd name="adj1" fmla="val 33777"/>
                  <a:gd name="adj2" fmla="val 25000"/>
                  <a:gd name="adj3" fmla="val 25000"/>
                  <a:gd name="adj4" fmla="val 377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Arrow: Bent 16">
                <a:extLst>
                  <a:ext uri="{FF2B5EF4-FFF2-40B4-BE49-F238E27FC236}">
                    <a16:creationId xmlns:a16="http://schemas.microsoft.com/office/drawing/2014/main" id="{7AE4D85B-0AE2-4061-A17B-AE7DB441188B}"/>
                  </a:ext>
                </a:extLst>
              </p:cNvPr>
              <p:cNvSpPr/>
              <p:nvPr/>
            </p:nvSpPr>
            <p:spPr>
              <a:xfrm rot="5400000">
                <a:off x="4109319" y="2114062"/>
                <a:ext cx="522690" cy="652944"/>
              </a:xfrm>
              <a:prstGeom prst="bentArrow">
                <a:avLst>
                  <a:gd name="adj1" fmla="val 33777"/>
                  <a:gd name="adj2" fmla="val 25000"/>
                  <a:gd name="adj3" fmla="val 25000"/>
                  <a:gd name="adj4" fmla="val 377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Arrow: Bent 17">
                <a:extLst>
                  <a:ext uri="{FF2B5EF4-FFF2-40B4-BE49-F238E27FC236}">
                    <a16:creationId xmlns:a16="http://schemas.microsoft.com/office/drawing/2014/main" id="{5A794428-799B-44CC-87E0-2F09EA9784DB}"/>
                  </a:ext>
                </a:extLst>
              </p:cNvPr>
              <p:cNvSpPr/>
              <p:nvPr/>
            </p:nvSpPr>
            <p:spPr>
              <a:xfrm rot="5400000">
                <a:off x="5997543" y="2885224"/>
                <a:ext cx="522690" cy="652944"/>
              </a:xfrm>
              <a:prstGeom prst="bentArrow">
                <a:avLst>
                  <a:gd name="adj1" fmla="val 33777"/>
                  <a:gd name="adj2" fmla="val 25000"/>
                  <a:gd name="adj3" fmla="val 25000"/>
                  <a:gd name="adj4" fmla="val 377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Arrow: Bent 18">
                <a:extLst>
                  <a:ext uri="{FF2B5EF4-FFF2-40B4-BE49-F238E27FC236}">
                    <a16:creationId xmlns:a16="http://schemas.microsoft.com/office/drawing/2014/main" id="{E2679D12-5716-4FFF-BFCE-57FC5577434D}"/>
                  </a:ext>
                </a:extLst>
              </p:cNvPr>
              <p:cNvSpPr/>
              <p:nvPr/>
            </p:nvSpPr>
            <p:spPr>
              <a:xfrm rot="5400000">
                <a:off x="7397105" y="3594409"/>
                <a:ext cx="522690" cy="652944"/>
              </a:xfrm>
              <a:prstGeom prst="bentArrow">
                <a:avLst>
                  <a:gd name="adj1" fmla="val 33777"/>
                  <a:gd name="adj2" fmla="val 25000"/>
                  <a:gd name="adj3" fmla="val 25000"/>
                  <a:gd name="adj4" fmla="val 377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Bent 19">
                <a:extLst>
                  <a:ext uri="{FF2B5EF4-FFF2-40B4-BE49-F238E27FC236}">
                    <a16:creationId xmlns:a16="http://schemas.microsoft.com/office/drawing/2014/main" id="{10C1956E-88F4-4F5D-8650-E065CEF08A16}"/>
                  </a:ext>
                </a:extLst>
              </p:cNvPr>
              <p:cNvSpPr/>
              <p:nvPr/>
            </p:nvSpPr>
            <p:spPr>
              <a:xfrm rot="5400000">
                <a:off x="8352053" y="4530949"/>
                <a:ext cx="522690" cy="652944"/>
              </a:xfrm>
              <a:prstGeom prst="bentArrow">
                <a:avLst>
                  <a:gd name="adj1" fmla="val 33777"/>
                  <a:gd name="adj2" fmla="val 25000"/>
                  <a:gd name="adj3" fmla="val 25000"/>
                  <a:gd name="adj4" fmla="val 377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Bent 20">
                <a:extLst>
                  <a:ext uri="{FF2B5EF4-FFF2-40B4-BE49-F238E27FC236}">
                    <a16:creationId xmlns:a16="http://schemas.microsoft.com/office/drawing/2014/main" id="{6C1335DC-D32F-4C14-AE16-63A1A47DDE94}"/>
                  </a:ext>
                </a:extLst>
              </p:cNvPr>
              <p:cNvSpPr/>
              <p:nvPr/>
            </p:nvSpPr>
            <p:spPr>
              <a:xfrm rot="5400000">
                <a:off x="6536889" y="1115391"/>
                <a:ext cx="1095227" cy="1770779"/>
              </a:xfrm>
              <a:prstGeom prst="bentArrow">
                <a:avLst>
                  <a:gd name="adj1" fmla="val 33777"/>
                  <a:gd name="adj2" fmla="val 25000"/>
                  <a:gd name="adj3" fmla="val 25000"/>
                  <a:gd name="adj4" fmla="val 37763"/>
                </a:avLst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Arrow: Bent 22">
                <a:extLst>
                  <a:ext uri="{FF2B5EF4-FFF2-40B4-BE49-F238E27FC236}">
                    <a16:creationId xmlns:a16="http://schemas.microsoft.com/office/drawing/2014/main" id="{F53A143E-DD57-4D1D-BE15-285770623C6C}"/>
                  </a:ext>
                </a:extLst>
              </p:cNvPr>
              <p:cNvSpPr/>
              <p:nvPr/>
            </p:nvSpPr>
            <p:spPr>
              <a:xfrm rot="16200000">
                <a:off x="1940770" y="3004976"/>
                <a:ext cx="1095227" cy="1770779"/>
              </a:xfrm>
              <a:prstGeom prst="bentArrow">
                <a:avLst>
                  <a:gd name="adj1" fmla="val 33777"/>
                  <a:gd name="adj2" fmla="val 25000"/>
                  <a:gd name="adj3" fmla="val 25000"/>
                  <a:gd name="adj4" fmla="val 37763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26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8D9373-9E1B-4716-94EF-146BB87DC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2D7FC0-947F-4612-8709-04F576248E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E84E5D-6B69-41A1-A15F-468653FEF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4"/>
          <a:stretch/>
        </p:blipFill>
        <p:spPr bwMode="auto">
          <a:xfrm>
            <a:off x="0" y="381000"/>
            <a:ext cx="452410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394358-8ABD-4395-B380-A47BD9D9A5EA}"/>
              </a:ext>
            </a:extLst>
          </p:cNvPr>
          <p:cNvSpPr txBox="1"/>
          <p:nvPr/>
        </p:nvSpPr>
        <p:spPr>
          <a:xfrm>
            <a:off x="4772297" y="6497135"/>
            <a:ext cx="424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Source: Servant Leadership Centre of Canada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471C95D-722E-4BE3-A161-323500BC1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4"/>
          <a:stretch/>
        </p:blipFill>
        <p:spPr bwMode="auto">
          <a:xfrm>
            <a:off x="4633134" y="381000"/>
            <a:ext cx="452410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0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5350-F87B-4372-8C2A-570A4003A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573141"/>
            <a:ext cx="8525691" cy="3352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Trust is the </a:t>
            </a:r>
            <a:r>
              <a:rPr lang="en-US" dirty="0">
                <a:solidFill>
                  <a:schemeClr val="bg2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essence</a:t>
            </a:r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 </a:t>
            </a:r>
            <a:r>
              <a:rPr lang="en-US" dirty="0">
                <a:solidFill>
                  <a:schemeClr val="bg2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of the </a:t>
            </a:r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public sector. </a:t>
            </a:r>
          </a:p>
        </p:txBody>
      </p:sp>
    </p:spTree>
    <p:extLst>
      <p:ext uri="{BB962C8B-B14F-4D97-AF65-F5344CB8AC3E}">
        <p14:creationId xmlns:p14="http://schemas.microsoft.com/office/powerpoint/2010/main" val="25182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0F55-DBAB-4A5A-A37C-CAE62C10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FE76E-3CF1-40BA-BAB1-859FAB777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Make the Most of Each MBA Application Component | Wholeness, Greatful, Greater  than">
            <a:extLst>
              <a:ext uri="{FF2B5EF4-FFF2-40B4-BE49-F238E27FC236}">
                <a16:creationId xmlns:a16="http://schemas.microsoft.com/office/drawing/2014/main" id="{5DE39D2F-E74D-4A3F-AFAE-C900BF39B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b="649"/>
          <a:stretch/>
        </p:blipFill>
        <p:spPr bwMode="auto">
          <a:xfrm>
            <a:off x="0" y="570873"/>
            <a:ext cx="9144000" cy="554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D8DD1E-A4C6-4585-B0E5-568C7AF4E793}"/>
              </a:ext>
            </a:extLst>
          </p:cNvPr>
          <p:cNvSpPr/>
          <p:nvPr/>
        </p:nvSpPr>
        <p:spPr>
          <a:xfrm>
            <a:off x="0" y="679930"/>
            <a:ext cx="5654180" cy="29590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The whole is greater than the sum of its parts.</a:t>
            </a:r>
          </a:p>
          <a:p>
            <a:pPr algn="ctr"/>
            <a:endParaRPr lang="en-US" dirty="0"/>
          </a:p>
          <a:p>
            <a:pPr algn="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Aristotle</a:t>
            </a:r>
          </a:p>
        </p:txBody>
      </p:sp>
    </p:spTree>
    <p:extLst>
      <p:ext uri="{BB962C8B-B14F-4D97-AF65-F5344CB8AC3E}">
        <p14:creationId xmlns:p14="http://schemas.microsoft.com/office/powerpoint/2010/main" val="321817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FE7C-8BC7-4DA7-A1EB-E60005F4D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chemeClr val="tx1"/>
                </a:solidFill>
                <a:latin typeface="Rockwell" panose="02060603020205020403" pitchFamily="18" charset="0"/>
              </a:rPr>
              <a:t>3 &gt; 1+1+1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04338-7787-4F53-A46D-F793D97D5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4551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6064</TotalTime>
  <Words>1068</Words>
  <Application>Microsoft Office PowerPoint</Application>
  <PresentationFormat>On-screen Show (4:3)</PresentationFormat>
  <Paragraphs>147</Paragraphs>
  <Slides>51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Aharoni</vt:lpstr>
      <vt:lpstr>Arial</vt:lpstr>
      <vt:lpstr>Calibri</vt:lpstr>
      <vt:lpstr>Calibri Light</vt:lpstr>
      <vt:lpstr>Rockwell</vt:lpstr>
      <vt:lpstr>Metropolitan</vt:lpstr>
      <vt:lpstr>Building Trust and Connection through Empathy   </vt:lpstr>
      <vt:lpstr>Hi, friends!   </vt:lpstr>
      <vt:lpstr>PowerPoint Presentation</vt:lpstr>
      <vt:lpstr>What is Leadership?</vt:lpstr>
      <vt:lpstr>PowerPoint Presentation</vt:lpstr>
      <vt:lpstr>PowerPoint Presentation</vt:lpstr>
      <vt:lpstr>Trust is the essence of the public sector. </vt:lpstr>
      <vt:lpstr>PowerPoint Presentation</vt:lpstr>
      <vt:lpstr>3 &gt; 1+1+1</vt:lpstr>
      <vt:lpstr>3 &gt; 1+1+1 </vt:lpstr>
      <vt:lpstr>Vulnerability, when responded with empathy, cultivates connection and trust. </vt:lpstr>
      <vt:lpstr>  </vt:lpstr>
      <vt:lpstr>Begins with You</vt:lpstr>
      <vt:lpstr>Self Awareness</vt:lpstr>
      <vt:lpstr>Grows with Confidence</vt:lpstr>
      <vt:lpstr>Confidence in Self</vt:lpstr>
      <vt:lpstr>PowerPoint Presentation</vt:lpstr>
      <vt:lpstr>Requires Vulnerability</vt:lpstr>
      <vt:lpstr>Expressing Vulnerability</vt:lpstr>
      <vt:lpstr>Reflects Empathy</vt:lpstr>
      <vt:lpstr>Empathy sounds like</vt:lpstr>
      <vt:lpstr>4 Elements of Empathy</vt:lpstr>
      <vt:lpstr>Builds Connection</vt:lpstr>
      <vt:lpstr>Power of Connections</vt:lpstr>
      <vt:lpstr>Connection Builds Trust</vt:lpstr>
      <vt:lpstr>Vulnerability, when responded with empathy, cultivates connection and trust. </vt:lpstr>
      <vt:lpstr>PowerPoint Presentation</vt:lpstr>
      <vt:lpstr>Story Time: Cutting My Son’s Hair</vt:lpstr>
      <vt:lpstr>Story Time: Cutting My Son’s Hair</vt:lpstr>
      <vt:lpstr>Story Time: Public Safety Compensation</vt:lpstr>
      <vt:lpstr>Your Turn!</vt:lpstr>
      <vt:lpstr>Observations from Practice</vt:lpstr>
      <vt:lpstr>Observations from Practice</vt:lpstr>
      <vt:lpstr>Visual Test</vt:lpstr>
      <vt:lpstr>PowerPoint Presentation</vt:lpstr>
      <vt:lpstr>Visual Test</vt:lpstr>
      <vt:lpstr>What if it doesn’t work? </vt:lpstr>
      <vt:lpstr>Identify Areas of Focus</vt:lpstr>
      <vt:lpstr>How do I sustain the effort? </vt:lpstr>
      <vt:lpstr>Sustaining Empathetic Leadership</vt:lpstr>
      <vt:lpstr>Vulnerability, when responded with empathy, cultivates connection and trust.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Kitchen</dc:creator>
  <cp:lastModifiedBy>David Kitchen</cp:lastModifiedBy>
  <cp:revision>59</cp:revision>
  <dcterms:created xsi:type="dcterms:W3CDTF">2020-11-06T05:58:42Z</dcterms:created>
  <dcterms:modified xsi:type="dcterms:W3CDTF">2022-04-26T14:57:09Z</dcterms:modified>
</cp:coreProperties>
</file>