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1"/>
  </p:notesMasterIdLst>
  <p:sldIdLst>
    <p:sldId id="256" r:id="rId3"/>
    <p:sldId id="295" r:id="rId4"/>
    <p:sldId id="283" r:id="rId5"/>
    <p:sldId id="284" r:id="rId6"/>
    <p:sldId id="259" r:id="rId7"/>
    <p:sldId id="260" r:id="rId8"/>
    <p:sldId id="261" r:id="rId9"/>
    <p:sldId id="262" r:id="rId10"/>
    <p:sldId id="263" r:id="rId11"/>
    <p:sldId id="285" r:id="rId12"/>
    <p:sldId id="265" r:id="rId13"/>
    <p:sldId id="266" r:id="rId14"/>
    <p:sldId id="267" r:id="rId15"/>
    <p:sldId id="270" r:id="rId16"/>
    <p:sldId id="271" r:id="rId17"/>
    <p:sldId id="272" r:id="rId18"/>
    <p:sldId id="273" r:id="rId19"/>
    <p:sldId id="274" r:id="rId20"/>
    <p:sldId id="275" r:id="rId21"/>
    <p:sldId id="276" r:id="rId22"/>
    <p:sldId id="286" r:id="rId23"/>
    <p:sldId id="287" r:id="rId24"/>
    <p:sldId id="288" r:id="rId25"/>
    <p:sldId id="296" r:id="rId26"/>
    <p:sldId id="297" r:id="rId27"/>
    <p:sldId id="298" r:id="rId28"/>
    <p:sldId id="299" r:id="rId29"/>
    <p:sldId id="289" r:id="rId30"/>
    <p:sldId id="281" r:id="rId31"/>
    <p:sldId id="300" r:id="rId32"/>
    <p:sldId id="301" r:id="rId33"/>
    <p:sldId id="302" r:id="rId34"/>
    <p:sldId id="282" r:id="rId35"/>
    <p:sldId id="290" r:id="rId36"/>
    <p:sldId id="291" r:id="rId37"/>
    <p:sldId id="292" r:id="rId38"/>
    <p:sldId id="293" r:id="rId39"/>
    <p:sldId id="294" r:id="rId40"/>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1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D963E-7E75-4E91-9247-5EEC60B81A8B}"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D8155-84BB-4824-BCE8-041A31A17672}" type="slidenum">
              <a:rPr lang="en-US" smtClean="0"/>
              <a:t>‹#›</a:t>
            </a:fld>
            <a:endParaRPr lang="en-US"/>
          </a:p>
        </p:txBody>
      </p:sp>
    </p:spTree>
    <p:extLst>
      <p:ext uri="{BB962C8B-B14F-4D97-AF65-F5344CB8AC3E}">
        <p14:creationId xmlns:p14="http://schemas.microsoft.com/office/powerpoint/2010/main" val="86576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96087" rtl="0" eaLnBrk="1" fontAlgn="auto" latinLnBrk="0" hangingPunct="1">
              <a:lnSpc>
                <a:spcPct val="100000"/>
              </a:lnSpc>
              <a:spcBef>
                <a:spcPts val="0"/>
              </a:spcBef>
              <a:spcAft>
                <a:spcPts val="0"/>
              </a:spcAft>
              <a:buClrTx/>
              <a:buSzTx/>
              <a:buFontTx/>
              <a:buNone/>
              <a:tabLst/>
              <a:defRPr/>
            </a:pPr>
            <a:fld id="{478B9CC7-B1B0-4FB7-9390-B4C9A5D2B75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960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23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14E04CB-8E4C-42CD-A26B-CBCCC7C9844B}"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82338" name="Rectangle 2"/>
          <p:cNvSpPr>
            <a:spLocks noGrp="1" noRot="1" noChangeAspect="1" noChangeArrowheads="1" noTextEdit="1"/>
          </p:cNvSpPr>
          <p:nvPr>
            <p:ph type="sldImg"/>
          </p:nvPr>
        </p:nvSpPr>
        <p:spPr>
          <a:xfrm>
            <a:off x="455613" y="703263"/>
            <a:ext cx="6256337" cy="3519487"/>
          </a:xfrm>
        </p:spPr>
      </p:sp>
      <p:sp>
        <p:nvSpPr>
          <p:cNvPr id="782339" name="Rectangle 3"/>
          <p:cNvSpPr>
            <a:spLocks noGrp="1" noChangeArrowheads="1"/>
          </p:cNvSpPr>
          <p:nvPr>
            <p:ph type="body" idx="1"/>
          </p:nvPr>
        </p:nvSpPr>
        <p:spPr>
          <a:xfrm>
            <a:off x="716619" y="4459067"/>
            <a:ext cx="5732949" cy="4223451"/>
          </a:xfrm>
        </p:spPr>
        <p:txBody>
          <a:bodyPr/>
          <a:lstStyle/>
          <a:p>
            <a:endParaRPr lang="en-US" dirty="0"/>
          </a:p>
        </p:txBody>
      </p:sp>
    </p:spTree>
    <p:extLst>
      <p:ext uri="{BB962C8B-B14F-4D97-AF65-F5344CB8AC3E}">
        <p14:creationId xmlns:p14="http://schemas.microsoft.com/office/powerpoint/2010/main" val="1625009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about:blank"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YellowBackgroundTitle2.pn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160" y="-18728"/>
            <a:ext cx="12354560" cy="69494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426466" y="1316736"/>
            <a:ext cx="3460381" cy="609600"/>
          </a:xfrm>
          <a:prstGeom prst="rect">
            <a:avLst/>
          </a:prstGeom>
        </p:spPr>
      </p:pic>
      <p:sp>
        <p:nvSpPr>
          <p:cNvPr id="2" name="Title 1"/>
          <p:cNvSpPr>
            <a:spLocks noGrp="1"/>
          </p:cNvSpPr>
          <p:nvPr>
            <p:ph type="ctrTitle"/>
          </p:nvPr>
        </p:nvSpPr>
        <p:spPr>
          <a:xfrm>
            <a:off x="1320800" y="2720981"/>
            <a:ext cx="10363200" cy="1470025"/>
          </a:xfrm>
        </p:spPr>
        <p:txBody>
          <a:bodyPr/>
          <a:lstStyle>
            <a:lvl1pPr>
              <a:defRPr>
                <a:solidFill>
                  <a:srgbClr val="983222"/>
                </a:solidFill>
              </a:defRPr>
            </a:lvl1pPr>
          </a:lstStyle>
          <a:p>
            <a:r>
              <a:rPr lang="en-US"/>
              <a:t>Click to edit Master title style</a:t>
            </a:r>
            <a:endParaRPr lang="en-US" dirty="0"/>
          </a:p>
        </p:txBody>
      </p:sp>
      <p:sp>
        <p:nvSpPr>
          <p:cNvPr id="3" name="Subtitle 2"/>
          <p:cNvSpPr>
            <a:spLocks noGrp="1"/>
          </p:cNvSpPr>
          <p:nvPr>
            <p:ph type="subTitle" idx="1"/>
          </p:nvPr>
        </p:nvSpPr>
        <p:spPr>
          <a:xfrm>
            <a:off x="1320800" y="4191000"/>
            <a:ext cx="8534400" cy="1752600"/>
          </a:xfrm>
        </p:spPr>
        <p:txBody>
          <a:bodyPr/>
          <a:lstStyle>
            <a:lvl1pPr marL="0" indent="0" algn="l">
              <a:buNone/>
              <a:defRPr>
                <a:solidFill>
                  <a:srgbClr val="98322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p:nvSpPr>
        <p:spPr bwMode="gray">
          <a:xfrm>
            <a:off x="1069848" y="6375401"/>
            <a:ext cx="9241536" cy="511102"/>
          </a:xfrm>
          <a:prstGeom prst="rect">
            <a:avLst/>
          </a:prstGeom>
        </p:spPr>
        <p:txBody>
          <a:bodyPr wrap="square">
            <a:spAutoFit/>
          </a:bodyPr>
          <a:lstStyle/>
          <a:p>
            <a:r>
              <a:rPr lang="en-US" sz="907" b="0" i="0" dirty="0">
                <a:solidFill>
                  <a:srgbClr val="929292"/>
                </a:solidFill>
                <a:latin typeface="Arial Narrow" panose="020B0604020202020204" pitchFamily="34" charset="0"/>
                <a:cs typeface="Arial Narrow" panose="020B0604020202020204" pitchFamily="34" charset="0"/>
              </a:rPr>
              <a:t>CONFIDENTIAL © 2022 Barnes &amp; Thornburg LLP. All Rights Reserved. This page, and all information on it, is confidential, proprietary and the property of Barnes &amp; Thornburg LLP, which may not be disseminated or disclosed to any person or entity other than the intended</a:t>
            </a:r>
            <a:r>
              <a:rPr lang="en-US" sz="907" b="0" i="0" baseline="0" dirty="0">
                <a:solidFill>
                  <a:srgbClr val="929292"/>
                </a:solidFill>
                <a:latin typeface="Arial Narrow" panose="020B0604020202020204" pitchFamily="34" charset="0"/>
                <a:cs typeface="Arial Narrow" panose="020B0604020202020204" pitchFamily="34" charset="0"/>
              </a:rPr>
              <a:t> </a:t>
            </a:r>
            <a:r>
              <a:rPr lang="en-US" sz="907" b="0" i="0" dirty="0">
                <a:solidFill>
                  <a:srgbClr val="929292"/>
                </a:solidFill>
                <a:latin typeface="Arial Narrow" panose="020B0604020202020204" pitchFamily="34" charset="0"/>
                <a:cs typeface="Arial Narrow" panose="020B0604020202020204" pitchFamily="34" charset="0"/>
              </a:rPr>
              <a:t>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p>
        </p:txBody>
      </p:sp>
      <p:grpSp>
        <p:nvGrpSpPr>
          <p:cNvPr id="6" name="Group 5"/>
          <p:cNvGrpSpPr/>
          <p:nvPr/>
        </p:nvGrpSpPr>
        <p:grpSpPr bwMode="gray">
          <a:xfrm>
            <a:off x="10515600" y="6501385"/>
            <a:ext cx="990600" cy="210312"/>
            <a:chOff x="10515600" y="6501384"/>
            <a:chExt cx="990600" cy="210312"/>
          </a:xfrm>
        </p:grpSpPr>
        <p:pic>
          <p:nvPicPr>
            <p:cNvPr id="11" name="Picture 10" descr="Twitter_Blue.png">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10515600" y="6501384"/>
              <a:ext cx="258774" cy="210312"/>
            </a:xfrm>
            <a:prstGeom prst="rect">
              <a:avLst/>
            </a:prstGeom>
          </p:spPr>
        </p:pic>
        <p:sp>
          <p:nvSpPr>
            <p:cNvPr id="13" name="TextBox 12">
              <a:hlinkClick r:id="rId4"/>
            </p:cNvPr>
            <p:cNvSpPr txBox="1"/>
            <p:nvPr/>
          </p:nvSpPr>
          <p:spPr bwMode="gray">
            <a:xfrm>
              <a:off x="10744200" y="6515655"/>
              <a:ext cx="762000" cy="184666"/>
            </a:xfrm>
            <a:prstGeom prst="rect">
              <a:avLst/>
            </a:prstGeom>
            <a:noFill/>
          </p:spPr>
          <p:txBody>
            <a:bodyPr wrap="square" rtlCol="0">
              <a:spAutoFit/>
            </a:bodyPr>
            <a:lstStyle/>
            <a:p>
              <a:pPr algn="l"/>
              <a:r>
                <a:rPr lang="en-US" sz="600" dirty="0">
                  <a:solidFill>
                    <a:srgbClr val="7F7F7F"/>
                  </a:solidFill>
                  <a:latin typeface="R Frutiger Roman"/>
                  <a:cs typeface="R Frutiger Roman"/>
                </a:rPr>
                <a:t>@BTLawNews</a:t>
              </a:r>
              <a:endParaRPr lang="en-US" sz="600" dirty="0">
                <a:solidFill>
                  <a:srgbClr val="7F7F7F"/>
                </a:solidFill>
              </a:endParaRPr>
            </a:p>
          </p:txBody>
        </p:sp>
      </p:grpSp>
    </p:spTree>
    <p:extLst>
      <p:ext uri="{BB962C8B-B14F-4D97-AF65-F5344CB8AC3E}">
        <p14:creationId xmlns:p14="http://schemas.microsoft.com/office/powerpoint/2010/main" val="29017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9245600" y="6356356"/>
            <a:ext cx="2844800" cy="365125"/>
          </a:xfrm>
          <a:prstGeom prst="rect">
            <a:avLst/>
          </a:prstGeom>
        </p:spPr>
        <p:txBody>
          <a:bodyPr anchor="b"/>
          <a:lstStyle>
            <a:lvl1pPr algn="r">
              <a:defRPr sz="1200">
                <a:solidFill>
                  <a:schemeClr val="tx1"/>
                </a:solidFill>
              </a:defRPr>
            </a:lvl1pPr>
          </a:lstStyle>
          <a:p>
            <a:fld id="{95831268-DE3F-4CD8-8A3C-785512011058}" type="slidenum">
              <a:rPr lang="en-US" smtClean="0"/>
              <a:t>‹#›</a:t>
            </a:fld>
            <a:endParaRPr lang="en-US"/>
          </a:p>
        </p:txBody>
      </p:sp>
    </p:spTree>
    <p:extLst>
      <p:ext uri="{BB962C8B-B14F-4D97-AF65-F5344CB8AC3E}">
        <p14:creationId xmlns:p14="http://schemas.microsoft.com/office/powerpoint/2010/main" val="209446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5"/>
            <a:ext cx="2743200" cy="57451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81005"/>
            <a:ext cx="8026400" cy="5745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9245600" y="6356356"/>
            <a:ext cx="2844800" cy="365125"/>
          </a:xfrm>
          <a:prstGeom prst="rect">
            <a:avLst/>
          </a:prstGeom>
        </p:spPr>
        <p:txBody>
          <a:bodyPr anchor="b"/>
          <a:lstStyle>
            <a:lvl1pPr algn="r">
              <a:defRPr sz="1200">
                <a:solidFill>
                  <a:schemeClr val="tx1"/>
                </a:solidFill>
              </a:defRPr>
            </a:lvl1pPr>
          </a:lstStyle>
          <a:p>
            <a:fld id="{95831268-DE3F-4CD8-8A3C-785512011058}" type="slidenum">
              <a:rPr lang="en-US" smtClean="0"/>
              <a:t>‹#›</a:t>
            </a:fld>
            <a:endParaRPr lang="en-US"/>
          </a:p>
        </p:txBody>
      </p:sp>
    </p:spTree>
    <p:extLst>
      <p:ext uri="{BB962C8B-B14F-4D97-AF65-F5344CB8AC3E}">
        <p14:creationId xmlns:p14="http://schemas.microsoft.com/office/powerpoint/2010/main" val="321369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9245600" y="6356356"/>
            <a:ext cx="2844800" cy="365125"/>
          </a:xfrm>
          <a:prstGeom prst="rect">
            <a:avLst/>
          </a:prstGeom>
        </p:spPr>
        <p:txBody>
          <a:bodyPr anchor="b"/>
          <a:lstStyle>
            <a:lvl1pPr algn="r">
              <a:defRPr sz="1200">
                <a:solidFill>
                  <a:schemeClr val="tx1"/>
                </a:solidFill>
              </a:defRPr>
            </a:lvl1pPr>
          </a:lstStyle>
          <a:p>
            <a:fld id="{95831268-DE3F-4CD8-8A3C-785512011058}" type="slidenum">
              <a:rPr lang="en-US" smtClean="0"/>
              <a:t>‹#›</a:t>
            </a:fld>
            <a:endParaRPr lang="en-US"/>
          </a:p>
        </p:txBody>
      </p:sp>
    </p:spTree>
    <p:extLst>
      <p:ext uri="{BB962C8B-B14F-4D97-AF65-F5344CB8AC3E}">
        <p14:creationId xmlns:p14="http://schemas.microsoft.com/office/powerpoint/2010/main" val="340712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a:xfrm>
            <a:off x="9245600" y="6356356"/>
            <a:ext cx="2844800" cy="365125"/>
          </a:xfrm>
          <a:prstGeom prst="rect">
            <a:avLst/>
          </a:prstGeom>
        </p:spPr>
        <p:txBody>
          <a:bodyPr anchor="b"/>
          <a:lstStyle>
            <a:lvl1pPr algn="r">
              <a:defRPr sz="1200">
                <a:solidFill>
                  <a:schemeClr val="tx1"/>
                </a:solidFill>
              </a:defRPr>
            </a:lvl1pPr>
          </a:lstStyle>
          <a:p>
            <a:fld id="{95831268-DE3F-4CD8-8A3C-785512011058}" type="slidenum">
              <a:rPr lang="en-US" smtClean="0"/>
              <a:t>‹#›</a:t>
            </a:fld>
            <a:endParaRPr lang="en-US"/>
          </a:p>
        </p:txBody>
      </p:sp>
    </p:spTree>
    <p:extLst>
      <p:ext uri="{BB962C8B-B14F-4D97-AF65-F5344CB8AC3E}">
        <p14:creationId xmlns:p14="http://schemas.microsoft.com/office/powerpoint/2010/main" val="400686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a:xfrm>
            <a:off x="9245600" y="6356356"/>
            <a:ext cx="2844800" cy="365125"/>
          </a:xfrm>
          <a:prstGeom prst="rect">
            <a:avLst/>
          </a:prstGeom>
        </p:spPr>
        <p:txBody>
          <a:bodyPr anchor="b"/>
          <a:lstStyle>
            <a:lvl1pPr algn="r">
              <a:defRPr sz="1200">
                <a:solidFill>
                  <a:schemeClr val="tx1"/>
                </a:solidFill>
              </a:defRPr>
            </a:lvl1pPr>
          </a:lstStyle>
          <a:p>
            <a:fld id="{95831268-DE3F-4CD8-8A3C-785512011058}" type="slidenum">
              <a:rPr lang="en-US" smtClean="0"/>
              <a:t>‹#›</a:t>
            </a:fld>
            <a:endParaRPr lang="en-US"/>
          </a:p>
        </p:txBody>
      </p:sp>
    </p:spTree>
    <p:extLst>
      <p:ext uri="{BB962C8B-B14F-4D97-AF65-F5344CB8AC3E}">
        <p14:creationId xmlns:p14="http://schemas.microsoft.com/office/powerpoint/2010/main" val="147866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0"/>
          </p:nvPr>
        </p:nvSpPr>
        <p:spPr>
          <a:xfrm>
            <a:off x="9245600" y="6356356"/>
            <a:ext cx="2844800" cy="365125"/>
          </a:xfrm>
          <a:prstGeom prst="rect">
            <a:avLst/>
          </a:prstGeom>
        </p:spPr>
        <p:txBody>
          <a:bodyPr anchor="b"/>
          <a:lstStyle>
            <a:lvl1pPr algn="r">
              <a:defRPr sz="1200">
                <a:solidFill>
                  <a:schemeClr val="tx1"/>
                </a:solidFill>
              </a:defRPr>
            </a:lvl1pPr>
          </a:lstStyle>
          <a:p>
            <a:fld id="{95831268-DE3F-4CD8-8A3C-785512011058}" type="slidenum">
              <a:rPr lang="en-US" smtClean="0"/>
              <a:t>‹#›</a:t>
            </a:fld>
            <a:endParaRPr lang="en-US"/>
          </a:p>
        </p:txBody>
      </p:sp>
    </p:spTree>
    <p:extLst>
      <p:ext uri="{BB962C8B-B14F-4D97-AF65-F5344CB8AC3E}">
        <p14:creationId xmlns:p14="http://schemas.microsoft.com/office/powerpoint/2010/main" val="226056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a:xfrm>
            <a:off x="9245600" y="6356356"/>
            <a:ext cx="2844800" cy="365125"/>
          </a:xfrm>
          <a:prstGeom prst="rect">
            <a:avLst/>
          </a:prstGeom>
        </p:spPr>
        <p:txBody>
          <a:bodyPr anchor="b"/>
          <a:lstStyle>
            <a:lvl1pPr algn="r">
              <a:defRPr sz="1200">
                <a:solidFill>
                  <a:schemeClr val="tx1"/>
                </a:solidFill>
              </a:defRPr>
            </a:lvl1pPr>
          </a:lstStyle>
          <a:p>
            <a:fld id="{95831268-DE3F-4CD8-8A3C-785512011058}" type="slidenum">
              <a:rPr lang="en-US" smtClean="0"/>
              <a:t>‹#›</a:t>
            </a:fld>
            <a:endParaRPr lang="en-US"/>
          </a:p>
        </p:txBody>
      </p:sp>
    </p:spTree>
    <p:extLst>
      <p:ext uri="{BB962C8B-B14F-4D97-AF65-F5344CB8AC3E}">
        <p14:creationId xmlns:p14="http://schemas.microsoft.com/office/powerpoint/2010/main" val="235264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9245600" y="6356356"/>
            <a:ext cx="2844800" cy="365125"/>
          </a:xfrm>
          <a:prstGeom prst="rect">
            <a:avLst/>
          </a:prstGeom>
        </p:spPr>
        <p:txBody>
          <a:bodyPr anchor="b"/>
          <a:lstStyle>
            <a:lvl1pPr algn="r">
              <a:defRPr sz="1200">
                <a:solidFill>
                  <a:schemeClr val="tx1"/>
                </a:solidFill>
              </a:defRPr>
            </a:lvl1pPr>
          </a:lstStyle>
          <a:p>
            <a:fld id="{95831268-DE3F-4CD8-8A3C-785512011058}" type="slidenum">
              <a:rPr lang="en-US" smtClean="0"/>
              <a:t>‹#›</a:t>
            </a:fld>
            <a:endParaRPr lang="en-US"/>
          </a:p>
        </p:txBody>
      </p:sp>
    </p:spTree>
    <p:extLst>
      <p:ext uri="{BB962C8B-B14F-4D97-AF65-F5344CB8AC3E}">
        <p14:creationId xmlns:p14="http://schemas.microsoft.com/office/powerpoint/2010/main" val="53546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381000"/>
            <a:ext cx="4011084" cy="1143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381005"/>
            <a:ext cx="6815667"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524005"/>
            <a:ext cx="4011084" cy="46021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8" name="Slide Number Placeholder 7"/>
          <p:cNvSpPr>
            <a:spLocks noGrp="1"/>
          </p:cNvSpPr>
          <p:nvPr>
            <p:ph type="sldNum" sz="quarter" idx="10"/>
          </p:nvPr>
        </p:nvSpPr>
        <p:spPr>
          <a:xfrm>
            <a:off x="9245600" y="6356356"/>
            <a:ext cx="2844800" cy="365125"/>
          </a:xfrm>
          <a:prstGeom prst="rect">
            <a:avLst/>
          </a:prstGeom>
        </p:spPr>
        <p:txBody>
          <a:bodyPr anchor="b"/>
          <a:lstStyle>
            <a:lvl1pPr algn="r">
              <a:defRPr sz="1200">
                <a:solidFill>
                  <a:schemeClr val="tx1"/>
                </a:solidFill>
              </a:defRPr>
            </a:lvl1pPr>
          </a:lstStyle>
          <a:p>
            <a:fld id="{95831268-DE3F-4CD8-8A3C-785512011058}" type="slidenum">
              <a:rPr lang="en-US" smtClean="0"/>
              <a:t>‹#›</a:t>
            </a:fld>
            <a:endParaRPr lang="en-US"/>
          </a:p>
        </p:txBody>
      </p:sp>
    </p:spTree>
    <p:extLst>
      <p:ext uri="{BB962C8B-B14F-4D97-AF65-F5344CB8AC3E}">
        <p14:creationId xmlns:p14="http://schemas.microsoft.com/office/powerpoint/2010/main" val="58592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8" name="Slide Number Placeholder 7"/>
          <p:cNvSpPr>
            <a:spLocks noGrp="1"/>
          </p:cNvSpPr>
          <p:nvPr>
            <p:ph type="sldNum" sz="quarter" idx="10"/>
          </p:nvPr>
        </p:nvSpPr>
        <p:spPr>
          <a:xfrm>
            <a:off x="9245600" y="6356356"/>
            <a:ext cx="2844800" cy="365125"/>
          </a:xfrm>
          <a:prstGeom prst="rect">
            <a:avLst/>
          </a:prstGeom>
        </p:spPr>
        <p:txBody>
          <a:bodyPr anchor="b"/>
          <a:lstStyle>
            <a:lvl1pPr algn="r">
              <a:defRPr sz="1200">
                <a:solidFill>
                  <a:schemeClr val="tx1"/>
                </a:solidFill>
              </a:defRPr>
            </a:lvl1pPr>
          </a:lstStyle>
          <a:p>
            <a:fld id="{95831268-DE3F-4CD8-8A3C-785512011058}" type="slidenum">
              <a:rPr lang="en-US" smtClean="0"/>
              <a:t>‹#›</a:t>
            </a:fld>
            <a:endParaRPr lang="en-US"/>
          </a:p>
        </p:txBody>
      </p:sp>
    </p:spTree>
    <p:extLst>
      <p:ext uri="{BB962C8B-B14F-4D97-AF65-F5344CB8AC3E}">
        <p14:creationId xmlns:p14="http://schemas.microsoft.com/office/powerpoint/2010/main" val="201295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about:blan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21" name="Picture 20" descr="YellowHeader2.png"/>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gray">
          <a:xfrm>
            <a:off x="0" y="0"/>
            <a:ext cx="12192000" cy="304800"/>
          </a:xfrm>
          <a:prstGeom prst="rect">
            <a:avLst/>
          </a:prstGeom>
        </p:spPr>
      </p:pic>
      <p:sp>
        <p:nvSpPr>
          <p:cNvPr id="2" name="Title Placeholder 1"/>
          <p:cNvSpPr>
            <a:spLocks noGrp="1"/>
          </p:cNvSpPr>
          <p:nvPr>
            <p:ph type="title"/>
          </p:nvPr>
        </p:nvSpPr>
        <p:spPr>
          <a:xfrm>
            <a:off x="609600" y="381000"/>
            <a:ext cx="10972800" cy="1143000"/>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p:nvGrpSpPr>
        <p:grpSpPr bwMode="gray">
          <a:xfrm>
            <a:off x="0" y="6248400"/>
            <a:ext cx="12192000" cy="609600"/>
            <a:chOff x="0" y="6248400"/>
            <a:chExt cx="12192000" cy="609600"/>
          </a:xfrm>
        </p:grpSpPr>
        <p:pic>
          <p:nvPicPr>
            <p:cNvPr id="24" name="Picture 23" descr="YellowHeader2.png"/>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gray">
            <a:xfrm>
              <a:off x="0" y="6248400"/>
              <a:ext cx="12192000" cy="609600"/>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gray">
            <a:xfrm>
              <a:off x="728345" y="6375400"/>
              <a:ext cx="1972309" cy="347453"/>
            </a:xfrm>
            <a:prstGeom prst="rect">
              <a:avLst/>
            </a:prstGeom>
          </p:spPr>
        </p:pic>
      </p:grpSp>
      <p:sp>
        <p:nvSpPr>
          <p:cNvPr id="8" name="TextBox 7"/>
          <p:cNvSpPr txBox="1"/>
          <p:nvPr/>
        </p:nvSpPr>
        <p:spPr bwMode="gray">
          <a:xfrm>
            <a:off x="2916555" y="6202189"/>
            <a:ext cx="7543800" cy="650691"/>
          </a:xfrm>
          <a:prstGeom prst="rect">
            <a:avLst/>
          </a:prstGeom>
          <a:noFill/>
        </p:spPr>
        <p:txBody>
          <a:bodyPr wrap="square" rtlCol="0" anchor="t" anchorCtr="0">
            <a:spAutoFit/>
          </a:bodyPr>
          <a:lstStyle/>
          <a:p>
            <a:pPr>
              <a:spcAft>
                <a:spcPts val="600"/>
              </a:spcAft>
            </a:pPr>
            <a:r>
              <a:rPr lang="en-US" sz="907" b="0" i="0" dirty="0">
                <a:solidFill>
                  <a:schemeClr val="bg1">
                    <a:lumMod val="50000"/>
                  </a:schemeClr>
                </a:solidFill>
                <a:latin typeface="Arial Narrow" panose="020B0604020202020204" pitchFamily="34" charset="0"/>
                <a:cs typeface="Arial Narrow" panose="020B0604020202020204" pitchFamily="34" charset="0"/>
              </a:rPr>
              <a:t>CONFIDENTIAL </a:t>
            </a:r>
            <a:r>
              <a:rPr lang="en-US" sz="907" b="0" i="0">
                <a:solidFill>
                  <a:schemeClr val="bg1">
                    <a:lumMod val="50000"/>
                  </a:schemeClr>
                </a:solidFill>
                <a:latin typeface="Arial Narrow" panose="020B0604020202020204" pitchFamily="34" charset="0"/>
                <a:cs typeface="Arial Narrow" panose="020B0604020202020204" pitchFamily="34" charset="0"/>
              </a:rPr>
              <a:t>© 2022 </a:t>
            </a:r>
            <a:r>
              <a:rPr lang="en-US" sz="907" b="0" i="0" dirty="0">
                <a:solidFill>
                  <a:schemeClr val="bg1">
                    <a:lumMod val="50000"/>
                  </a:schemeClr>
                </a:solidFill>
                <a:latin typeface="Arial Narrow" panose="020B0604020202020204" pitchFamily="34" charset="0"/>
                <a:cs typeface="Arial Narrow" panose="020B0604020202020204" pitchFamily="34" charset="0"/>
              </a:rPr>
              <a:t>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p>
        </p:txBody>
      </p:sp>
      <p:grpSp>
        <p:nvGrpSpPr>
          <p:cNvPr id="14" name="Group 13"/>
          <p:cNvGrpSpPr/>
          <p:nvPr/>
        </p:nvGrpSpPr>
        <p:grpSpPr bwMode="gray">
          <a:xfrm>
            <a:off x="10515600" y="6501385"/>
            <a:ext cx="990600" cy="210312"/>
            <a:chOff x="10515600" y="6501384"/>
            <a:chExt cx="990600" cy="210312"/>
          </a:xfrm>
        </p:grpSpPr>
        <p:pic>
          <p:nvPicPr>
            <p:cNvPr id="15" name="Picture 14" descr="Twitter_Blue.png">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gray">
            <a:xfrm>
              <a:off x="10515600" y="6501384"/>
              <a:ext cx="258774" cy="210312"/>
            </a:xfrm>
            <a:prstGeom prst="rect">
              <a:avLst/>
            </a:prstGeom>
          </p:spPr>
        </p:pic>
        <p:sp>
          <p:nvSpPr>
            <p:cNvPr id="16" name="TextBox 15">
              <a:hlinkClick r:id="rId15"/>
            </p:cNvPr>
            <p:cNvSpPr txBox="1"/>
            <p:nvPr/>
          </p:nvSpPr>
          <p:spPr bwMode="gray">
            <a:xfrm>
              <a:off x="10744200" y="6515655"/>
              <a:ext cx="762000" cy="184666"/>
            </a:xfrm>
            <a:prstGeom prst="rect">
              <a:avLst/>
            </a:prstGeom>
            <a:noFill/>
          </p:spPr>
          <p:txBody>
            <a:bodyPr wrap="square" rtlCol="0">
              <a:spAutoFit/>
            </a:bodyPr>
            <a:lstStyle/>
            <a:p>
              <a:pPr algn="l"/>
              <a:r>
                <a:rPr lang="en-US" sz="600" dirty="0">
                  <a:solidFill>
                    <a:srgbClr val="7F7F7F"/>
                  </a:solidFill>
                  <a:latin typeface="R Frutiger Roman"/>
                  <a:cs typeface="R Frutiger Roman"/>
                </a:rPr>
                <a:t>@BTLawNews</a:t>
              </a:r>
              <a:endParaRPr lang="en-US" sz="600" dirty="0">
                <a:solidFill>
                  <a:srgbClr val="7F7F7F"/>
                </a:solidFill>
              </a:endParaRPr>
            </a:p>
          </p:txBody>
        </p:sp>
      </p:grpSp>
    </p:spTree>
    <p:extLst>
      <p:ext uri="{BB962C8B-B14F-4D97-AF65-F5344CB8AC3E}">
        <p14:creationId xmlns:p14="http://schemas.microsoft.com/office/powerpoint/2010/main" val="795835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spcBef>
          <a:spcPct val="0"/>
        </a:spcBef>
        <a:buNone/>
        <a:defRPr sz="4400" b="0" i="0" u="none" kern="1200">
          <a:solidFill>
            <a:srgbClr val="983222"/>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Post-Pandemic Employment Landscape</a:t>
            </a:r>
          </a:p>
        </p:txBody>
      </p:sp>
      <p:sp>
        <p:nvSpPr>
          <p:cNvPr id="3" name="Subtitle 2"/>
          <p:cNvSpPr>
            <a:spLocks noGrp="1"/>
          </p:cNvSpPr>
          <p:nvPr>
            <p:ph type="subTitle" idx="1"/>
          </p:nvPr>
        </p:nvSpPr>
        <p:spPr/>
        <p:txBody>
          <a:bodyPr/>
          <a:lstStyle/>
          <a:p>
            <a:r>
              <a:rPr lang="en-US" dirty="0"/>
              <a:t>April 26,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605" y="1219200"/>
            <a:ext cx="4400550" cy="609600"/>
          </a:xfrm>
          <a:prstGeom prst="rect">
            <a:avLst/>
          </a:prstGeom>
        </p:spPr>
      </p:pic>
    </p:spTree>
    <p:extLst>
      <p:ext uri="{BB962C8B-B14F-4D97-AF65-F5344CB8AC3E}">
        <p14:creationId xmlns:p14="http://schemas.microsoft.com/office/powerpoint/2010/main" val="395083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846124"/>
          </a:xfrm>
        </p:spPr>
        <p:txBody>
          <a:bodyPr>
            <a:normAutofit/>
          </a:bodyPr>
          <a:lstStyle/>
          <a:p>
            <a:pPr algn="ctr"/>
            <a:r>
              <a:rPr lang="en-US" sz="4000" dirty="0"/>
              <a:t>Comparison of CDC Standards (3/31/22)</a:t>
            </a:r>
          </a:p>
        </p:txBody>
      </p:sp>
      <p:sp>
        <p:nvSpPr>
          <p:cNvPr id="8" name="Text Placeholder 7"/>
          <p:cNvSpPr>
            <a:spLocks noGrp="1"/>
          </p:cNvSpPr>
          <p:nvPr>
            <p:ph type="body" idx="1"/>
          </p:nvPr>
        </p:nvSpPr>
        <p:spPr/>
        <p:txBody>
          <a:bodyPr/>
          <a:lstStyle/>
          <a:p>
            <a:r>
              <a:rPr lang="en-US" dirty="0"/>
              <a:t>Old CDC Transmission Std.</a:t>
            </a:r>
          </a:p>
        </p:txBody>
      </p:sp>
      <p:pic>
        <p:nvPicPr>
          <p:cNvPr id="12" name="Content Placeholder 11"/>
          <p:cNvPicPr>
            <a:picLocks noGrp="1" noChangeAspect="1"/>
          </p:cNvPicPr>
          <p:nvPr>
            <p:ph sz="half" idx="2"/>
          </p:nvPr>
        </p:nvPicPr>
        <p:blipFill>
          <a:blip r:embed="rId2"/>
          <a:stretch>
            <a:fillRect/>
          </a:stretch>
        </p:blipFill>
        <p:spPr>
          <a:xfrm>
            <a:off x="609600" y="2381267"/>
            <a:ext cx="5386388" cy="3538503"/>
          </a:xfrm>
          <a:prstGeom prst="rect">
            <a:avLst/>
          </a:prstGeom>
        </p:spPr>
      </p:pic>
      <p:sp>
        <p:nvSpPr>
          <p:cNvPr id="10" name="Text Placeholder 9"/>
          <p:cNvSpPr>
            <a:spLocks noGrp="1"/>
          </p:cNvSpPr>
          <p:nvPr>
            <p:ph type="body" sz="quarter" idx="3"/>
          </p:nvPr>
        </p:nvSpPr>
        <p:spPr/>
        <p:txBody>
          <a:bodyPr/>
          <a:lstStyle/>
          <a:p>
            <a:r>
              <a:rPr lang="en-US" dirty="0"/>
              <a:t>New CDC Community Std.</a:t>
            </a:r>
          </a:p>
        </p:txBody>
      </p:sp>
      <p:pic>
        <p:nvPicPr>
          <p:cNvPr id="13" name="Content Placeholder 12"/>
          <p:cNvPicPr>
            <a:picLocks noGrp="1" noChangeAspect="1"/>
          </p:cNvPicPr>
          <p:nvPr>
            <p:ph sz="quarter" idx="4"/>
          </p:nvPr>
        </p:nvPicPr>
        <p:blipFill>
          <a:blip r:embed="rId3"/>
          <a:stretch>
            <a:fillRect/>
          </a:stretch>
        </p:blipFill>
        <p:spPr>
          <a:xfrm>
            <a:off x="6192838" y="2252670"/>
            <a:ext cx="5389562" cy="3795697"/>
          </a:xfrm>
          <a:prstGeom prst="rect">
            <a:avLst/>
          </a:prstGeom>
        </p:spPr>
      </p:pic>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336C405-046B-4DF5-8A96-2366EBA89B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366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Recommendations – 2</a:t>
            </a:r>
            <a:r>
              <a:rPr lang="en-US" baseline="30000" dirty="0"/>
              <a:t>nd</a:t>
            </a:r>
            <a:r>
              <a:rPr lang="en-US" dirty="0"/>
              <a:t> Booster</a:t>
            </a:r>
          </a:p>
        </p:txBody>
      </p:sp>
      <p:sp>
        <p:nvSpPr>
          <p:cNvPr id="3" name="Content Placeholder 2"/>
          <p:cNvSpPr>
            <a:spLocks noGrp="1"/>
          </p:cNvSpPr>
          <p:nvPr>
            <p:ph idx="1"/>
          </p:nvPr>
        </p:nvSpPr>
        <p:spPr/>
        <p:txBody>
          <a:bodyPr>
            <a:normAutofit fontScale="92500" lnSpcReduction="20000"/>
          </a:bodyPr>
          <a:lstStyle/>
          <a:p>
            <a:r>
              <a:rPr lang="en-US" dirty="0"/>
              <a:t>3/29/22 – CDC announced that they have adopted FDA recommendations that certain immunocompromised individuals (i.e., cancer, stem cell transplant patients, HIV, etc.) </a:t>
            </a:r>
            <a:r>
              <a:rPr lang="en-US" u="sng" dirty="0"/>
              <a:t>and</a:t>
            </a:r>
            <a:r>
              <a:rPr lang="en-US" dirty="0"/>
              <a:t> </a:t>
            </a:r>
            <a:r>
              <a:rPr lang="en-US" b="1" dirty="0"/>
              <a:t>anyone 50 years or older</a:t>
            </a:r>
            <a:r>
              <a:rPr lang="en-US" dirty="0"/>
              <a:t> who received an initial booster more than 4 mos. ago is eligible for another booster shot</a:t>
            </a:r>
          </a:p>
          <a:p>
            <a:r>
              <a:rPr lang="en-US" dirty="0"/>
              <a:t>The booster must be an mRNA vaccine (Pfizer or </a:t>
            </a:r>
            <a:r>
              <a:rPr lang="en-US" dirty="0" err="1"/>
              <a:t>Moderna</a:t>
            </a:r>
            <a:r>
              <a:rPr lang="en-US" dirty="0"/>
              <a:t>) regardless of the original shots (i.e., J&amp;J)</a:t>
            </a:r>
          </a:p>
          <a:p>
            <a:r>
              <a:rPr lang="en-US" u="sng" dirty="0"/>
              <a:t>Quarantine</a:t>
            </a:r>
            <a:r>
              <a:rPr lang="en-US" dirty="0"/>
              <a:t> – CDC’s “up to date” with vaccinations only refers to 1</a:t>
            </a:r>
            <a:r>
              <a:rPr lang="en-US" baseline="30000" dirty="0"/>
              <a:t>st</a:t>
            </a:r>
            <a:r>
              <a:rPr lang="en-US" dirty="0"/>
              <a:t> booster at this time.  Quarantine for 5 days if not “up to date” with vaccinations.  If “up to date” do not have to quarantine unless develop symptoms</a:t>
            </a:r>
            <a:endParaRPr lang="en-US" u="sng" dirty="0"/>
          </a:p>
        </p:txBody>
      </p:sp>
    </p:spTree>
    <p:extLst>
      <p:ext uri="{BB962C8B-B14F-4D97-AF65-F5344CB8AC3E}">
        <p14:creationId xmlns:p14="http://schemas.microsoft.com/office/powerpoint/2010/main" val="382010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Masking Requirement</a:t>
            </a:r>
          </a:p>
        </p:txBody>
      </p:sp>
      <p:sp>
        <p:nvSpPr>
          <p:cNvPr id="3" name="Content Placeholder 2"/>
          <p:cNvSpPr>
            <a:spLocks noGrp="1"/>
          </p:cNvSpPr>
          <p:nvPr>
            <p:ph idx="1"/>
          </p:nvPr>
        </p:nvSpPr>
        <p:spPr/>
        <p:txBody>
          <a:bodyPr>
            <a:normAutofit fontScale="85000" lnSpcReduction="20000"/>
          </a:bodyPr>
          <a:lstStyle/>
          <a:p>
            <a:r>
              <a:rPr lang="en-US" dirty="0"/>
              <a:t>The OSHA “Guidance” from 8/13/21 remains unchanged.  It still references wearing masks in indoor settings regardless of vaccination status in “areas of substantial or high community transmission” (hyperlinked to CDC)</a:t>
            </a:r>
          </a:p>
          <a:p>
            <a:r>
              <a:rPr lang="en-US" dirty="0"/>
              <a:t>However, CDC changed that hyperlinked page to point to the </a:t>
            </a:r>
            <a:r>
              <a:rPr lang="en-US" dirty="0" err="1"/>
              <a:t>COVID</a:t>
            </a:r>
            <a:r>
              <a:rPr lang="en-US" dirty="0"/>
              <a:t>-19 Integrated County View with the (High/Medium/Low) level ratings which has effectively changed what OSHA is requiring.  Almost no “high” rating anywhere</a:t>
            </a:r>
          </a:p>
          <a:p>
            <a:r>
              <a:rPr lang="en-US" dirty="0"/>
              <a:t>Many companies have eliminated mask mandates pointing to the new CDC ratings for monitoring the pandemic showing that they are in a “Low” rated area that would not require masking in indoor settings</a:t>
            </a:r>
          </a:p>
          <a:p>
            <a:r>
              <a:rPr lang="en-US" dirty="0"/>
              <a:t>Many states are lifting mask mandates both in public and in schools: CA, CT, DE, HI, IL, MD, MA, NV, NM, NY, OR, PA, RI, VA, WA</a:t>
            </a:r>
          </a:p>
        </p:txBody>
      </p:sp>
    </p:spTree>
    <p:extLst>
      <p:ext uri="{BB962C8B-B14F-4D97-AF65-F5344CB8AC3E}">
        <p14:creationId xmlns:p14="http://schemas.microsoft.com/office/powerpoint/2010/main" val="408071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OSHA Requirements</a:t>
            </a:r>
          </a:p>
        </p:txBody>
      </p:sp>
      <p:sp>
        <p:nvSpPr>
          <p:cNvPr id="3" name="Content Placeholder 2"/>
          <p:cNvSpPr>
            <a:spLocks noGrp="1"/>
          </p:cNvSpPr>
          <p:nvPr>
            <p:ph idx="1"/>
          </p:nvPr>
        </p:nvSpPr>
        <p:spPr/>
        <p:txBody>
          <a:bodyPr/>
          <a:lstStyle/>
          <a:p>
            <a:r>
              <a:rPr lang="en-US" u="sng" dirty="0"/>
              <a:t>Daily Health Questionnaires</a:t>
            </a:r>
            <a:r>
              <a:rPr lang="en-US" dirty="0"/>
              <a:t> – this is not technically required by OSHA guidance.  Simply having a policy in place stating that employees should stay home if they are suffering from </a:t>
            </a:r>
            <a:r>
              <a:rPr lang="en-US" dirty="0" err="1"/>
              <a:t>COVID</a:t>
            </a:r>
            <a:r>
              <a:rPr lang="en-US" dirty="0"/>
              <a:t>-19 symptoms (and enforcing it, if employees come to work sick) is sufficient</a:t>
            </a:r>
            <a:endParaRPr lang="en-US" u="sng" dirty="0"/>
          </a:p>
        </p:txBody>
      </p:sp>
    </p:spTree>
    <p:extLst>
      <p:ext uri="{BB962C8B-B14F-4D97-AF65-F5344CB8AC3E}">
        <p14:creationId xmlns:p14="http://schemas.microsoft.com/office/powerpoint/2010/main" val="400574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Employee Behaviors: What to do and How to react</a:t>
            </a:r>
          </a:p>
        </p:txBody>
      </p:sp>
      <p:sp>
        <p:nvSpPr>
          <p:cNvPr id="3" name="Content Placeholder 2"/>
          <p:cNvSpPr>
            <a:spLocks noGrp="1"/>
          </p:cNvSpPr>
          <p:nvPr>
            <p:ph idx="1"/>
          </p:nvPr>
        </p:nvSpPr>
        <p:spPr/>
        <p:txBody>
          <a:bodyPr>
            <a:normAutofit fontScale="92500"/>
          </a:bodyPr>
          <a:lstStyle/>
          <a:p>
            <a:r>
              <a:rPr lang="en-US" dirty="0"/>
              <a:t>Increases in claims of “systemic” and more subtle discrimination</a:t>
            </a:r>
          </a:p>
          <a:p>
            <a:pPr lvl="1"/>
            <a:r>
              <a:rPr lang="en-US" dirty="0" err="1"/>
              <a:t>Microaggression</a:t>
            </a:r>
            <a:r>
              <a:rPr lang="en-US" dirty="0"/>
              <a:t>: a comment or action that subtly and often unconsciously or unintentionally expresses a prejudiced attitude toward a member of a marginalized group (such as a racial minority. Investigators must check personal biases and look for patterns and repeats – not just stray remarks</a:t>
            </a:r>
          </a:p>
          <a:p>
            <a:pPr lvl="1"/>
            <a:r>
              <a:rPr lang="en-US" dirty="0"/>
              <a:t>Three types:</a:t>
            </a:r>
          </a:p>
          <a:p>
            <a:pPr lvl="2"/>
            <a:r>
              <a:rPr lang="en-US" dirty="0" err="1"/>
              <a:t>Microassaults</a:t>
            </a:r>
            <a:r>
              <a:rPr lang="en-US" dirty="0"/>
              <a:t> (overt epithets, use of symbols)</a:t>
            </a:r>
          </a:p>
          <a:p>
            <a:pPr lvl="2"/>
            <a:r>
              <a:rPr lang="en-US" dirty="0" err="1"/>
              <a:t>Microinsults</a:t>
            </a:r>
            <a:r>
              <a:rPr lang="en-US" dirty="0"/>
              <a:t> (verbal or conduct such as avoidance, interruptions, hidden meanings)</a:t>
            </a:r>
          </a:p>
          <a:p>
            <a:pPr lvl="2"/>
            <a:r>
              <a:rPr lang="en-US" dirty="0" err="1"/>
              <a:t>Microinvalidations</a:t>
            </a:r>
            <a:r>
              <a:rPr lang="en-US" dirty="0"/>
              <a:t> (make hearer feel “less than,” such as “where are you from?”)</a:t>
            </a:r>
          </a:p>
        </p:txBody>
      </p:sp>
    </p:spTree>
    <p:extLst>
      <p:ext uri="{BB962C8B-B14F-4D97-AF65-F5344CB8AC3E}">
        <p14:creationId xmlns:p14="http://schemas.microsoft.com/office/powerpoint/2010/main" val="397977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a:t>
            </a:r>
          </a:p>
        </p:txBody>
      </p:sp>
      <p:sp>
        <p:nvSpPr>
          <p:cNvPr id="3" name="Content Placeholder 2"/>
          <p:cNvSpPr>
            <a:spLocks noGrp="1"/>
          </p:cNvSpPr>
          <p:nvPr>
            <p:ph idx="1"/>
          </p:nvPr>
        </p:nvSpPr>
        <p:spPr/>
        <p:txBody>
          <a:bodyPr>
            <a:normAutofit fontScale="92500"/>
          </a:bodyPr>
          <a:lstStyle/>
          <a:p>
            <a:r>
              <a:rPr lang="en-US" dirty="0"/>
              <a:t>Increasing manifestation of mental health impacts of pandemic:</a:t>
            </a:r>
          </a:p>
          <a:p>
            <a:pPr lvl="1"/>
            <a:r>
              <a:rPr lang="en-US" dirty="0"/>
              <a:t>Half of US adults report negative mental health impacts from pandemic, with greatest concentrations of impact reported among women, young adults (ages 18-29), and Black adults (Source: Kaiser Family Foundation)</a:t>
            </a:r>
          </a:p>
          <a:p>
            <a:pPr lvl="1"/>
            <a:r>
              <a:rPr lang="en-US" dirty="0"/>
              <a:t>Impacts include fear, sadness, withdrawal, irritability, anxiety, low self-esteem, worthlessness, guilt, self-hatred, changes in behavior, sleep patterns and eating habits, erratic behaviors including harm to self and others (Source: American Psychological Association)</a:t>
            </a:r>
          </a:p>
          <a:p>
            <a:pPr lvl="1"/>
            <a:r>
              <a:rPr lang="en-US" dirty="0"/>
              <a:t>68% of employers report introducing at least one new wellness benefit to employees during pandemic (Source: Gartner)</a:t>
            </a:r>
          </a:p>
        </p:txBody>
      </p:sp>
    </p:spTree>
    <p:extLst>
      <p:ext uri="{BB962C8B-B14F-4D97-AF65-F5344CB8AC3E}">
        <p14:creationId xmlns:p14="http://schemas.microsoft.com/office/powerpoint/2010/main" val="116097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Societal Impact</a:t>
            </a:r>
          </a:p>
        </p:txBody>
      </p:sp>
      <p:sp>
        <p:nvSpPr>
          <p:cNvPr id="3" name="Content Placeholder 2"/>
          <p:cNvSpPr>
            <a:spLocks noGrp="1"/>
          </p:cNvSpPr>
          <p:nvPr>
            <p:ph idx="1"/>
          </p:nvPr>
        </p:nvSpPr>
        <p:spPr/>
        <p:txBody>
          <a:bodyPr>
            <a:normAutofit lnSpcReduction="10000"/>
          </a:bodyPr>
          <a:lstStyle/>
          <a:p>
            <a:r>
              <a:rPr lang="en-US" dirty="0"/>
              <a:t>Societal disintegration spilling into the workplace:</a:t>
            </a:r>
          </a:p>
          <a:p>
            <a:pPr lvl="1"/>
            <a:r>
              <a:rPr lang="en-US" dirty="0"/>
              <a:t>Political tribalism creates and inflames animosities and is a filter investigators must understand in determining facts and credibility</a:t>
            </a:r>
          </a:p>
          <a:p>
            <a:pPr lvl="1"/>
            <a:r>
              <a:rPr lang="en-US" dirty="0"/>
              <a:t>Political bias impacts factual perception: Democrats and Republicans simply view the same facts, circumstances and social issues differently*</a:t>
            </a:r>
          </a:p>
          <a:p>
            <a:pPr lvl="1"/>
            <a:r>
              <a:rPr lang="en-US" dirty="0"/>
              <a:t>Political engagement is up 20%, and 74% of employees expect employers to be more involved in political and cultural issues (Source: Gartner)</a:t>
            </a:r>
          </a:p>
          <a:p>
            <a:pPr marL="457188" lvl="1" indent="0">
              <a:buNone/>
            </a:pPr>
            <a:r>
              <a:rPr lang="en-US" sz="1700" dirty="0"/>
              <a:t>*Source: </a:t>
            </a:r>
            <a:r>
              <a:rPr lang="en-US" sz="1700" dirty="0" err="1"/>
              <a:t>Alesina</a:t>
            </a:r>
            <a:r>
              <a:rPr lang="en-US" sz="1700" dirty="0"/>
              <a:t>, A., </a:t>
            </a:r>
            <a:r>
              <a:rPr lang="en-US" sz="1700" dirty="0" err="1"/>
              <a:t>Miano</a:t>
            </a:r>
            <a:r>
              <a:rPr lang="en-US" sz="1700" dirty="0"/>
              <a:t>, A. and </a:t>
            </a:r>
            <a:r>
              <a:rPr lang="en-US" sz="1700" dirty="0" err="1"/>
              <a:t>Stantcheva</a:t>
            </a:r>
            <a:r>
              <a:rPr lang="en-US" sz="1700" dirty="0"/>
              <a:t>, S. (2020) “The Polarization of Reality.” </a:t>
            </a:r>
            <a:r>
              <a:rPr lang="en-US" sz="1700" i="1" dirty="0"/>
              <a:t>American Economic Association Papers and Proceedings, </a:t>
            </a:r>
            <a:r>
              <a:rPr lang="en-US" sz="1700" dirty="0"/>
              <a:t>v. 111</a:t>
            </a:r>
          </a:p>
        </p:txBody>
      </p:sp>
    </p:spTree>
    <p:extLst>
      <p:ext uri="{BB962C8B-B14F-4D97-AF65-F5344CB8AC3E}">
        <p14:creationId xmlns:p14="http://schemas.microsoft.com/office/powerpoint/2010/main" val="328423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Societal Impact</a:t>
            </a:r>
          </a:p>
        </p:txBody>
      </p:sp>
      <p:sp>
        <p:nvSpPr>
          <p:cNvPr id="3" name="Content Placeholder 2"/>
          <p:cNvSpPr>
            <a:spLocks noGrp="1"/>
          </p:cNvSpPr>
          <p:nvPr>
            <p:ph idx="1"/>
          </p:nvPr>
        </p:nvSpPr>
        <p:spPr/>
        <p:txBody>
          <a:bodyPr>
            <a:normAutofit fontScale="92500" lnSpcReduction="20000"/>
          </a:bodyPr>
          <a:lstStyle/>
          <a:p>
            <a:r>
              <a:rPr lang="en-US" dirty="0"/>
              <a:t>Societal disintegration spilling into the workplace:</a:t>
            </a:r>
          </a:p>
          <a:p>
            <a:pPr lvl="1"/>
            <a:r>
              <a:rPr lang="en-US" dirty="0"/>
              <a:t>Cancel culture. When persons use social media or personal accounts to exert control over another person through negative digital feedback, boycotting, demonetizing or </a:t>
            </a:r>
            <a:r>
              <a:rPr lang="en-US" dirty="0" err="1"/>
              <a:t>deplatforming</a:t>
            </a:r>
            <a:endParaRPr lang="en-US" dirty="0"/>
          </a:p>
          <a:p>
            <a:pPr lvl="1"/>
            <a:r>
              <a:rPr lang="en-US" dirty="0"/>
              <a:t>Employees can and do attempt to “cancel” their employer, their employer’s customers or business partners</a:t>
            </a:r>
          </a:p>
          <a:p>
            <a:pPr lvl="1"/>
            <a:r>
              <a:rPr lang="en-US" dirty="0"/>
              <a:t>Cancellation is legally unregulated behavior that can be costly and irreversible</a:t>
            </a:r>
          </a:p>
          <a:p>
            <a:pPr lvl="1"/>
            <a:r>
              <a:rPr lang="en-US" dirty="0"/>
              <a:t>Employers may prohibit “cancellation” activities through enforceable social media &amp; bullying policies, code of conduct, restrictive covenants (as allowable by law)</a:t>
            </a:r>
          </a:p>
          <a:p>
            <a:pPr marL="457188" lvl="1" indent="0">
              <a:buNone/>
            </a:pPr>
            <a:r>
              <a:rPr lang="en-US" sz="1900" dirty="0"/>
              <a:t>*Source: </a:t>
            </a:r>
            <a:r>
              <a:rPr lang="en-US" sz="1900" dirty="0" err="1"/>
              <a:t>Alesina</a:t>
            </a:r>
            <a:r>
              <a:rPr lang="en-US" sz="1900" dirty="0"/>
              <a:t>, A., </a:t>
            </a:r>
            <a:r>
              <a:rPr lang="en-US" sz="1900" dirty="0" err="1"/>
              <a:t>Miano</a:t>
            </a:r>
            <a:r>
              <a:rPr lang="en-US" sz="1900" dirty="0"/>
              <a:t>, A. and </a:t>
            </a:r>
            <a:r>
              <a:rPr lang="en-US" sz="1900" dirty="0" err="1"/>
              <a:t>Stantcheva</a:t>
            </a:r>
            <a:r>
              <a:rPr lang="en-US" sz="1900" dirty="0"/>
              <a:t>, S. (2020) “The Polarization of Reality.” </a:t>
            </a:r>
            <a:r>
              <a:rPr lang="en-US" sz="1900" i="1" dirty="0"/>
              <a:t>American Economic Association Papers and Proceedings, </a:t>
            </a:r>
            <a:r>
              <a:rPr lang="en-US" sz="1900" dirty="0"/>
              <a:t>v. 111</a:t>
            </a:r>
          </a:p>
          <a:p>
            <a:pPr marL="457188" lvl="1" indent="0">
              <a:buNone/>
            </a:pPr>
            <a:endParaRPr lang="en-US" sz="1900" dirty="0"/>
          </a:p>
        </p:txBody>
      </p:sp>
    </p:spTree>
    <p:extLst>
      <p:ext uri="{BB962C8B-B14F-4D97-AF65-F5344CB8AC3E}">
        <p14:creationId xmlns:p14="http://schemas.microsoft.com/office/powerpoint/2010/main" val="1470556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Societal Impact</a:t>
            </a:r>
          </a:p>
        </p:txBody>
      </p:sp>
      <p:sp>
        <p:nvSpPr>
          <p:cNvPr id="3" name="Content Placeholder 2"/>
          <p:cNvSpPr>
            <a:spLocks noGrp="1"/>
          </p:cNvSpPr>
          <p:nvPr>
            <p:ph idx="1"/>
          </p:nvPr>
        </p:nvSpPr>
        <p:spPr/>
        <p:txBody>
          <a:bodyPr>
            <a:normAutofit fontScale="77500" lnSpcReduction="20000"/>
          </a:bodyPr>
          <a:lstStyle/>
          <a:p>
            <a:r>
              <a:rPr lang="en-US" dirty="0"/>
              <a:t>Hate Speech</a:t>
            </a:r>
          </a:p>
          <a:p>
            <a:pPr lvl="1"/>
            <a:r>
              <a:rPr lang="en-US" dirty="0"/>
              <a:t>Speech expressing hatred of a particular group of people</a:t>
            </a:r>
          </a:p>
          <a:p>
            <a:pPr lvl="1"/>
            <a:r>
              <a:rPr lang="en-US" dirty="0"/>
              <a:t>First Amendment does not generally apply: private employers can regulate all speech at work and offsite</a:t>
            </a:r>
          </a:p>
          <a:p>
            <a:pPr lvl="1"/>
            <a:r>
              <a:rPr lang="en-US" dirty="0"/>
              <a:t>Exception: speech pursuing civil rights or bargaining</a:t>
            </a:r>
          </a:p>
          <a:p>
            <a:r>
              <a:rPr lang="en-US" dirty="0"/>
              <a:t>Hate speech can be any verbal, written or behavioral communication based on protected characteristics or status that communicates:</a:t>
            </a:r>
          </a:p>
          <a:p>
            <a:pPr lvl="1"/>
            <a:r>
              <a:rPr lang="en-US" dirty="0"/>
              <a:t>Threats and intimidation</a:t>
            </a:r>
          </a:p>
          <a:p>
            <a:pPr lvl="1"/>
            <a:r>
              <a:rPr lang="en-US" dirty="0"/>
              <a:t>Pejorative, degrading, humiliating or discriminatory messaging</a:t>
            </a:r>
          </a:p>
          <a:p>
            <a:pPr lvl="1"/>
            <a:r>
              <a:rPr lang="en-US" dirty="0"/>
              <a:t>Harassment severe enough to create a hostile work environment</a:t>
            </a:r>
          </a:p>
          <a:p>
            <a:pPr lvl="1"/>
            <a:r>
              <a:rPr lang="en-US" dirty="0"/>
              <a:t>Messaging that incites hatred against persons of a protected characteristic or status</a:t>
            </a:r>
          </a:p>
          <a:p>
            <a:pPr lvl="1"/>
            <a:r>
              <a:rPr lang="en-US" dirty="0"/>
              <a:t>Messaging that damages the employer, customer or community</a:t>
            </a:r>
          </a:p>
          <a:p>
            <a:pPr lvl="1"/>
            <a:r>
              <a:rPr lang="en-US" dirty="0"/>
              <a:t>Communications defined as hate speech by applicable laws</a:t>
            </a:r>
          </a:p>
        </p:txBody>
      </p:sp>
    </p:spTree>
    <p:extLst>
      <p:ext uri="{BB962C8B-B14F-4D97-AF65-F5344CB8AC3E}">
        <p14:creationId xmlns:p14="http://schemas.microsoft.com/office/powerpoint/2010/main" val="1117350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Steer a Responsive Culture</a:t>
            </a:r>
          </a:p>
        </p:txBody>
      </p:sp>
      <p:sp>
        <p:nvSpPr>
          <p:cNvPr id="3" name="Content Placeholder 2"/>
          <p:cNvSpPr>
            <a:spLocks noGrp="1"/>
          </p:cNvSpPr>
          <p:nvPr>
            <p:ph idx="1"/>
          </p:nvPr>
        </p:nvSpPr>
        <p:spPr/>
        <p:txBody>
          <a:bodyPr>
            <a:normAutofit fontScale="70000" lnSpcReduction="20000"/>
          </a:bodyPr>
          <a:lstStyle/>
          <a:p>
            <a:r>
              <a:rPr lang="en-US" dirty="0"/>
              <a:t>Enhance programs and resources for mental well-being, remember that work has become a surrogate for other family/community bonds interrupted in the pandemic</a:t>
            </a:r>
          </a:p>
          <a:p>
            <a:r>
              <a:rPr lang="en-US" dirty="0"/>
              <a:t>Consider ombudsperson as a first responder to situations that may be de-escalated</a:t>
            </a:r>
          </a:p>
          <a:p>
            <a:r>
              <a:rPr lang="en-US" dirty="0"/>
              <a:t>Revise and enforce anti-discrimination, anti-harassment, social media, bullying, and other behavioral policies to set expectations for </a:t>
            </a:r>
            <a:r>
              <a:rPr lang="en-US" dirty="0" err="1"/>
              <a:t>microaggressions</a:t>
            </a:r>
            <a:r>
              <a:rPr lang="en-US" dirty="0"/>
              <a:t>, divisive speech, cancel culture</a:t>
            </a:r>
          </a:p>
          <a:p>
            <a:r>
              <a:rPr lang="en-US" dirty="0"/>
              <a:t>Train your investigators to: (</a:t>
            </a:r>
            <a:r>
              <a:rPr lang="en-US" dirty="0" err="1"/>
              <a:t>i</a:t>
            </a:r>
            <a:r>
              <a:rPr lang="en-US" dirty="0"/>
              <a:t>) use policies as their guide star for consistent investigations and outcomes, (ii) work through biases in themselves and others, (iii) deescalate workplace provocations, and (iv) identify widespread or systemic policy violations or vulnerabilities</a:t>
            </a:r>
          </a:p>
          <a:p>
            <a:r>
              <a:rPr lang="en-US" dirty="0"/>
              <a:t>Convene regular, privileged consultations with investigations and benefits/accommodations personnel to (</a:t>
            </a:r>
            <a:r>
              <a:rPr lang="en-US" dirty="0" err="1"/>
              <a:t>i</a:t>
            </a:r>
            <a:r>
              <a:rPr lang="en-US" dirty="0"/>
              <a:t>) monitor trends in complaints, (ii) identify hot spots of employee needs, (iii) improve investigations, benefits and accommodations processes, and (iv) blunt risks</a:t>
            </a:r>
          </a:p>
          <a:p>
            <a:r>
              <a:rPr lang="en-US" dirty="0"/>
              <a:t>Manage upward through regular, privileged leadership consultations on high risk or other “teachable” matters</a:t>
            </a:r>
          </a:p>
          <a:p>
            <a:r>
              <a:rPr lang="en-US" dirty="0"/>
              <a:t>Get a seat at the table (and a voice!) in corporate communications, public relations, DEI initiatives and communications</a:t>
            </a:r>
          </a:p>
        </p:txBody>
      </p:sp>
    </p:spTree>
    <p:extLst>
      <p:ext uri="{BB962C8B-B14F-4D97-AF65-F5344CB8AC3E}">
        <p14:creationId xmlns:p14="http://schemas.microsoft.com/office/powerpoint/2010/main" val="81048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Pandemic to Endemic</a:t>
            </a:r>
          </a:p>
        </p:txBody>
      </p:sp>
      <p:sp>
        <p:nvSpPr>
          <p:cNvPr id="3" name="Content Placeholder 2"/>
          <p:cNvSpPr>
            <a:spLocks noGrp="1"/>
          </p:cNvSpPr>
          <p:nvPr>
            <p:ph idx="1"/>
          </p:nvPr>
        </p:nvSpPr>
        <p:spPr/>
        <p:txBody>
          <a:bodyPr/>
          <a:lstStyle/>
          <a:p>
            <a:pPr marL="0" indent="0">
              <a:buNone/>
            </a:pPr>
            <a:r>
              <a:rPr lang="en-US" dirty="0"/>
              <a:t>Endemic.</a:t>
            </a:r>
          </a:p>
          <a:p>
            <a:pPr marL="0" indent="0">
              <a:buNone/>
            </a:pPr>
            <a:r>
              <a:rPr lang="en-US" i="1" dirty="0"/>
              <a:t>Noun or adjective.</a:t>
            </a:r>
            <a:r>
              <a:rPr lang="en-US" dirty="0"/>
              <a:t> A disease that is always present in a population within a geographic area.</a:t>
            </a:r>
          </a:p>
          <a:p>
            <a:pPr marL="0" indent="0">
              <a:buNone/>
            </a:pPr>
            <a:endParaRPr lang="en-US" i="1" dirty="0"/>
          </a:p>
          <a:p>
            <a:pPr marL="0" indent="0">
              <a:buNone/>
            </a:pPr>
            <a:r>
              <a:rPr lang="en-US" sz="1800" dirty="0" err="1"/>
              <a:t>Souce</a:t>
            </a:r>
            <a:r>
              <a:rPr lang="en-US" sz="1800" dirty="0"/>
              <a:t>: Taber’s Cyclopedia Medical Dictionary, 24</a:t>
            </a:r>
            <a:r>
              <a:rPr lang="en-US" sz="1800" baseline="30000" dirty="0"/>
              <a:t>th</a:t>
            </a:r>
            <a:r>
              <a:rPr lang="en-US" sz="1800" dirty="0"/>
              <a:t> Ed. (2021)</a:t>
            </a:r>
          </a:p>
        </p:txBody>
      </p:sp>
    </p:spTree>
    <p:extLst>
      <p:ext uri="{BB962C8B-B14F-4D97-AF65-F5344CB8AC3E}">
        <p14:creationId xmlns:p14="http://schemas.microsoft.com/office/powerpoint/2010/main" val="1380811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 on Fire” Strategies</a:t>
            </a:r>
          </a:p>
        </p:txBody>
      </p:sp>
      <p:sp>
        <p:nvSpPr>
          <p:cNvPr id="3" name="Content Placeholder 2"/>
          <p:cNvSpPr>
            <a:spLocks noGrp="1"/>
          </p:cNvSpPr>
          <p:nvPr>
            <p:ph idx="1"/>
          </p:nvPr>
        </p:nvSpPr>
        <p:spPr/>
        <p:txBody>
          <a:bodyPr/>
          <a:lstStyle/>
          <a:p>
            <a:r>
              <a:rPr lang="en-US" dirty="0"/>
              <a:t>Develop and communicate an escalation protocol for when in house or outside counsel should be brought in to consult on specific complaints and investigations</a:t>
            </a:r>
          </a:p>
          <a:p>
            <a:r>
              <a:rPr lang="en-US" dirty="0"/>
              <a:t>Prepare and obtain leadership buy-in for an investigations protocol for outsourcing investigations: (</a:t>
            </a:r>
            <a:r>
              <a:rPr lang="en-US" dirty="0" err="1"/>
              <a:t>i</a:t>
            </a:r>
            <a:r>
              <a:rPr lang="en-US" dirty="0"/>
              <a:t>) at and above a specific level of managements; (ii) involving certain types or levels of allegations, or (iii) involving repeat players or clusters of concerns</a:t>
            </a:r>
          </a:p>
        </p:txBody>
      </p:sp>
    </p:spTree>
    <p:extLst>
      <p:ext uri="{BB962C8B-B14F-4D97-AF65-F5344CB8AC3E}">
        <p14:creationId xmlns:p14="http://schemas.microsoft.com/office/powerpoint/2010/main" val="69773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25822"/>
            <a:ext cx="10134600" cy="1143000"/>
          </a:xfrm>
        </p:spPr>
        <p:txBody>
          <a:bodyPr>
            <a:noAutofit/>
          </a:bodyPr>
          <a:lstStyle/>
          <a:p>
            <a:pPr algn="ctr"/>
            <a:r>
              <a:rPr lang="en-US" sz="4000" dirty="0"/>
              <a:t>Recent Employee Relations Developments in the Headlines</a:t>
            </a:r>
          </a:p>
        </p:txBody>
      </p:sp>
      <p:sp>
        <p:nvSpPr>
          <p:cNvPr id="3" name="Content Placeholder 2"/>
          <p:cNvSpPr>
            <a:spLocks noGrp="1"/>
          </p:cNvSpPr>
          <p:nvPr>
            <p:ph idx="1"/>
          </p:nvPr>
        </p:nvSpPr>
        <p:spPr>
          <a:xfrm>
            <a:off x="313510" y="1825625"/>
            <a:ext cx="4676502" cy="4351338"/>
          </a:xfrm>
        </p:spPr>
        <p:txBody>
          <a:bodyPr>
            <a:normAutofit fontScale="92500" lnSpcReduction="10000"/>
          </a:bodyPr>
          <a:lstStyle/>
          <a:p>
            <a:r>
              <a:rPr lang="en-US" dirty="0"/>
              <a:t>Starbucks</a:t>
            </a:r>
          </a:p>
          <a:p>
            <a:endParaRPr lang="en-US" dirty="0"/>
          </a:p>
          <a:p>
            <a:pPr lvl="1"/>
            <a:r>
              <a:rPr lang="en-US" dirty="0"/>
              <a:t>184 union representation petitions filed since 2021</a:t>
            </a:r>
          </a:p>
          <a:p>
            <a:pPr lvl="1"/>
            <a:endParaRPr lang="en-US" dirty="0"/>
          </a:p>
          <a:p>
            <a:pPr lvl="2"/>
            <a:r>
              <a:rPr lang="en-US" dirty="0"/>
              <a:t>170 petitions filed in 2022</a:t>
            </a:r>
          </a:p>
          <a:p>
            <a:pPr lvl="1"/>
            <a:endParaRPr lang="en-US" dirty="0"/>
          </a:p>
          <a:p>
            <a:pPr lvl="1"/>
            <a:r>
              <a:rPr lang="en-US" dirty="0"/>
              <a:t>5 elections held – unions have won all 5 elections conducted</a:t>
            </a:r>
          </a:p>
        </p:txBody>
      </p:sp>
      <p:pic>
        <p:nvPicPr>
          <p:cNvPr id="4" name="Picture 3"/>
          <p:cNvPicPr>
            <a:picLocks noChangeAspect="1"/>
          </p:cNvPicPr>
          <p:nvPr/>
        </p:nvPicPr>
        <p:blipFill rotWithShape="1">
          <a:blip r:embed="rId2"/>
          <a:srcRect l="940" t="41875" r="4786" b="35268"/>
          <a:stretch/>
        </p:blipFill>
        <p:spPr>
          <a:xfrm>
            <a:off x="4990012" y="2004294"/>
            <a:ext cx="6857999" cy="93484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687" y="3252749"/>
            <a:ext cx="4363140" cy="290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398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normAutofit/>
          </a:bodyPr>
          <a:lstStyle/>
          <a:p>
            <a:pPr algn="ctr"/>
            <a:r>
              <a:rPr lang="en-US" sz="4000" dirty="0"/>
              <a:t>AMAZON</a:t>
            </a:r>
          </a:p>
        </p:txBody>
      </p:sp>
      <p:sp>
        <p:nvSpPr>
          <p:cNvPr id="3" name="Content Placeholder 2"/>
          <p:cNvSpPr>
            <a:spLocks noGrp="1"/>
          </p:cNvSpPr>
          <p:nvPr>
            <p:ph idx="1"/>
          </p:nvPr>
        </p:nvSpPr>
        <p:spPr>
          <a:xfrm>
            <a:off x="365761" y="1499052"/>
            <a:ext cx="5865222" cy="5149941"/>
          </a:xfrm>
        </p:spPr>
        <p:txBody>
          <a:bodyPr>
            <a:normAutofit fontScale="47500" lnSpcReduction="20000"/>
          </a:bodyPr>
          <a:lstStyle/>
          <a:p>
            <a:r>
              <a:rPr lang="en-US" sz="3800" dirty="0"/>
              <a:t>Two elections conducted on 4/1/22</a:t>
            </a:r>
          </a:p>
          <a:p>
            <a:endParaRPr lang="en-US" sz="3800" dirty="0"/>
          </a:p>
          <a:p>
            <a:r>
              <a:rPr lang="en-US" sz="3800" dirty="0"/>
              <a:t>Staten Island – union prevailed in election 2,654 to 2,131 victory</a:t>
            </a:r>
          </a:p>
          <a:p>
            <a:pPr lvl="1"/>
            <a:endParaRPr lang="en-US" dirty="0"/>
          </a:p>
          <a:p>
            <a:pPr lvl="1"/>
            <a:r>
              <a:rPr lang="en-US" sz="2900" dirty="0"/>
              <a:t>Gives Christian Smalls’ union  right to negotiate a contract with Amazon for the roughly 8,000 workers at the Staten Island warehouse.</a:t>
            </a:r>
          </a:p>
          <a:p>
            <a:pPr lvl="1"/>
            <a:endParaRPr lang="en-US" sz="2900" dirty="0"/>
          </a:p>
          <a:p>
            <a:pPr lvl="1"/>
            <a:r>
              <a:rPr lang="en-US" sz="2900" dirty="0"/>
              <a:t>Smalls was fired by Amazon in 2020 on claimed violations of quarantine rules.</a:t>
            </a:r>
          </a:p>
          <a:p>
            <a:pPr lvl="1"/>
            <a:endParaRPr lang="en-US" sz="2900" dirty="0"/>
          </a:p>
          <a:p>
            <a:pPr lvl="1"/>
            <a:r>
              <a:rPr lang="en-US" sz="2900" dirty="0"/>
              <a:t>Leaked memo: “He is not smart, or articulate and to the extent the press wants to focus on us versus him, we will be in a much stronger PR position than simply explaining for the umpteenth time how we're trying to protect workers.“</a:t>
            </a:r>
          </a:p>
          <a:p>
            <a:pPr lvl="1"/>
            <a:endParaRPr lang="en-US" sz="2900" dirty="0"/>
          </a:p>
          <a:p>
            <a:r>
              <a:rPr lang="en-US" sz="3800" dirty="0"/>
              <a:t>Bessemer – 2</a:t>
            </a:r>
            <a:r>
              <a:rPr lang="en-US" sz="3800" baseline="30000" dirty="0"/>
              <a:t>nd</a:t>
            </a:r>
            <a:r>
              <a:rPr lang="en-US" sz="3800" dirty="0"/>
              <a:t> vote – Amazon leading 993 to 875</a:t>
            </a:r>
          </a:p>
          <a:p>
            <a:endParaRPr lang="en-US" sz="3800" dirty="0"/>
          </a:p>
          <a:p>
            <a:r>
              <a:rPr lang="en-US" sz="3800" dirty="0"/>
              <a:t>400 challenged ballots</a:t>
            </a:r>
          </a:p>
          <a:p>
            <a:pPr lvl="2"/>
            <a:endParaRPr lang="en-US" sz="3800" dirty="0"/>
          </a:p>
          <a:p>
            <a:pPr lvl="1"/>
            <a:endParaRPr lang="en-US" dirty="0"/>
          </a:p>
          <a:p>
            <a:pPr lvl="1"/>
            <a:endParaRPr lang="en-US" dirty="0"/>
          </a:p>
          <a:p>
            <a:pPr lvl="1"/>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9776" y="1690688"/>
            <a:ext cx="5525076" cy="406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955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The “Great Resignation”</a:t>
            </a:r>
          </a:p>
        </p:txBody>
      </p:sp>
      <p:sp>
        <p:nvSpPr>
          <p:cNvPr id="3" name="Content Placeholder 2"/>
          <p:cNvSpPr>
            <a:spLocks noGrp="1"/>
          </p:cNvSpPr>
          <p:nvPr>
            <p:ph idx="1"/>
          </p:nvPr>
        </p:nvSpPr>
        <p:spPr>
          <a:xfrm>
            <a:off x="365761" y="1499052"/>
            <a:ext cx="5865222" cy="5149941"/>
          </a:xfrm>
        </p:spPr>
        <p:txBody>
          <a:bodyPr>
            <a:normAutofit/>
          </a:bodyPr>
          <a:lstStyle/>
          <a:p>
            <a:pPr lvl="2"/>
            <a:endParaRPr lang="en-US" sz="3800" dirty="0"/>
          </a:p>
          <a:p>
            <a:pPr lvl="1"/>
            <a:endParaRPr lang="en-US" dirty="0"/>
          </a:p>
          <a:p>
            <a:pPr lvl="1"/>
            <a:endParaRPr lang="en-US" dirty="0"/>
          </a:p>
          <a:p>
            <a:pPr lvl="1"/>
            <a:endParaRPr lang="en-US" dirty="0"/>
          </a:p>
        </p:txBody>
      </p:sp>
      <p:pic>
        <p:nvPicPr>
          <p:cNvPr id="4" name="Picture 3"/>
          <p:cNvPicPr>
            <a:picLocks noChangeAspect="1"/>
          </p:cNvPicPr>
          <p:nvPr/>
        </p:nvPicPr>
        <p:blipFill rotWithShape="1">
          <a:blip r:embed="rId2"/>
          <a:srcRect l="7665" t="24910" r="23964" b="17768"/>
          <a:stretch/>
        </p:blipFill>
        <p:spPr>
          <a:xfrm>
            <a:off x="6230983" y="2063930"/>
            <a:ext cx="5681123" cy="2677887"/>
          </a:xfrm>
          <a:prstGeom prst="rect">
            <a:avLst/>
          </a:prstGeom>
        </p:spPr>
      </p:pic>
      <p:sp>
        <p:nvSpPr>
          <p:cNvPr id="5" name="TextBox 4"/>
          <p:cNvSpPr txBox="1"/>
          <p:nvPr/>
        </p:nvSpPr>
        <p:spPr>
          <a:xfrm>
            <a:off x="470263" y="1690688"/>
            <a:ext cx="4754880"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Wave 1 – November, 2021 – record 4.5 MM resignations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January, 2022: 4.3 MM resignations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February, 2022: 4.4 MM resignations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Record number of job openings (11.3 MM in February, 2022)</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Layoffs at near record lows</a:t>
            </a:r>
          </a:p>
        </p:txBody>
      </p:sp>
    </p:spTree>
    <p:extLst>
      <p:ext uri="{BB962C8B-B14F-4D97-AF65-F5344CB8AC3E}">
        <p14:creationId xmlns:p14="http://schemas.microsoft.com/office/powerpoint/2010/main" val="297195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Fueling the Great Resignation?</a:t>
            </a:r>
          </a:p>
        </p:txBody>
      </p:sp>
      <p:sp>
        <p:nvSpPr>
          <p:cNvPr id="3" name="Content Placeholder 2"/>
          <p:cNvSpPr>
            <a:spLocks noGrp="1"/>
          </p:cNvSpPr>
          <p:nvPr>
            <p:ph idx="1"/>
          </p:nvPr>
        </p:nvSpPr>
        <p:spPr/>
        <p:txBody>
          <a:bodyPr/>
          <a:lstStyle/>
          <a:p>
            <a:r>
              <a:rPr lang="en-US" dirty="0"/>
              <a:t>Backlog of resignations from 2020</a:t>
            </a:r>
          </a:p>
          <a:p>
            <a:r>
              <a:rPr lang="en-US" dirty="0"/>
              <a:t>“</a:t>
            </a:r>
            <a:r>
              <a:rPr lang="en-US" dirty="0" err="1"/>
              <a:t>Burnover</a:t>
            </a:r>
            <a:r>
              <a:rPr lang="en-US" dirty="0"/>
              <a:t>” – heightened turnover across all sectors due to worker burnout</a:t>
            </a:r>
          </a:p>
          <a:p>
            <a:r>
              <a:rPr lang="en-US" dirty="0"/>
              <a:t>“Pandemic epiphanies” – major life shifts among workers due to pandemic experience</a:t>
            </a:r>
          </a:p>
          <a:p>
            <a:r>
              <a:rPr lang="en-US" dirty="0"/>
              <a:t>Remote work experience and expectations</a:t>
            </a:r>
          </a:p>
          <a:p>
            <a:pPr marL="0" indent="0">
              <a:buNone/>
            </a:pPr>
            <a:r>
              <a:rPr lang="en-US" dirty="0"/>
              <a:t>Dr. Anthony Klotz</a:t>
            </a:r>
          </a:p>
          <a:p>
            <a:pPr marL="0" indent="0">
              <a:buNone/>
            </a:pPr>
            <a:r>
              <a:rPr lang="en-US" dirty="0"/>
              <a:t>Texas </a:t>
            </a:r>
            <a:r>
              <a:rPr lang="en-US" dirty="0" err="1"/>
              <a:t>A&amp;M</a:t>
            </a:r>
            <a:r>
              <a:rPr lang="en-US" dirty="0"/>
              <a:t> University</a:t>
            </a:r>
          </a:p>
        </p:txBody>
      </p:sp>
    </p:spTree>
    <p:extLst>
      <p:ext uri="{BB962C8B-B14F-4D97-AF65-F5344CB8AC3E}">
        <p14:creationId xmlns:p14="http://schemas.microsoft.com/office/powerpoint/2010/main" val="3999177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Ongoing Labor Impacts of the Great Resignation</a:t>
            </a:r>
          </a:p>
        </p:txBody>
      </p:sp>
      <p:sp>
        <p:nvSpPr>
          <p:cNvPr id="3" name="Content Placeholder 2"/>
          <p:cNvSpPr>
            <a:spLocks noGrp="1"/>
          </p:cNvSpPr>
          <p:nvPr>
            <p:ph idx="1"/>
          </p:nvPr>
        </p:nvSpPr>
        <p:spPr/>
        <p:txBody>
          <a:bodyPr>
            <a:normAutofit fontScale="92500" lnSpcReduction="10000"/>
          </a:bodyPr>
          <a:lstStyle/>
          <a:p>
            <a:r>
              <a:rPr lang="en-US" dirty="0"/>
              <a:t>More than “missed quits” carried over from 2020 lockdowns, the Great Resignation:</a:t>
            </a:r>
          </a:p>
          <a:p>
            <a:r>
              <a:rPr lang="en-US" dirty="0"/>
              <a:t>Is a persistent phenomenon aligning with trajectory of the </a:t>
            </a:r>
            <a:r>
              <a:rPr lang="en-US" dirty="0" err="1"/>
              <a:t>COVID</a:t>
            </a:r>
            <a:r>
              <a:rPr lang="en-US" dirty="0"/>
              <a:t>-19 pandemic/endemic</a:t>
            </a:r>
          </a:p>
          <a:p>
            <a:r>
              <a:rPr lang="en-US" dirty="0"/>
              <a:t>4.5 million quits in November 2021, a new record (</a:t>
            </a:r>
            <a:r>
              <a:rPr lang="en-US" dirty="0" err="1"/>
              <a:t>SHRM</a:t>
            </a:r>
            <a:r>
              <a:rPr lang="en-US" dirty="0"/>
              <a:t>)</a:t>
            </a:r>
          </a:p>
          <a:p>
            <a:r>
              <a:rPr lang="en-US" dirty="0"/>
              <a:t>25% job quits in 2021, expected 23% in 2022</a:t>
            </a:r>
          </a:p>
          <a:p>
            <a:r>
              <a:rPr lang="en-US" dirty="0"/>
              <a:t>Impacts all sectors, particularly food, lodging, retail and recreation sectors</a:t>
            </a:r>
          </a:p>
          <a:p>
            <a:r>
              <a:rPr lang="en-US" dirty="0"/>
              <a:t>Mid-career workers and female workers more likely to quit</a:t>
            </a:r>
          </a:p>
        </p:txBody>
      </p:sp>
    </p:spTree>
    <p:extLst>
      <p:ext uri="{BB962C8B-B14F-4D97-AF65-F5344CB8AC3E}">
        <p14:creationId xmlns:p14="http://schemas.microsoft.com/office/powerpoint/2010/main" val="3310016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Statistically Significant Drivers of U.S. Unemployment During the Great Resignation</a:t>
            </a:r>
          </a:p>
        </p:txBody>
      </p:sp>
      <p:sp>
        <p:nvSpPr>
          <p:cNvPr id="3" name="Content Placeholder 2"/>
          <p:cNvSpPr>
            <a:spLocks noGrp="1"/>
          </p:cNvSpPr>
          <p:nvPr>
            <p:ph idx="1"/>
          </p:nvPr>
        </p:nvSpPr>
        <p:spPr/>
        <p:txBody>
          <a:bodyPr/>
          <a:lstStyle/>
          <a:p>
            <a:r>
              <a:rPr lang="en-US" dirty="0"/>
              <a:t>Contracted </a:t>
            </a:r>
            <a:r>
              <a:rPr lang="en-US" dirty="0" err="1"/>
              <a:t>COVID</a:t>
            </a:r>
            <a:r>
              <a:rPr lang="en-US" dirty="0"/>
              <a:t>-19</a:t>
            </a:r>
          </a:p>
          <a:p>
            <a:r>
              <a:rPr lang="en-US" dirty="0"/>
              <a:t>Fear of contracting </a:t>
            </a:r>
            <a:r>
              <a:rPr lang="en-US" dirty="0" err="1"/>
              <a:t>COVID</a:t>
            </a:r>
            <a:r>
              <a:rPr lang="en-US" dirty="0"/>
              <a:t>-19</a:t>
            </a:r>
          </a:p>
          <a:p>
            <a:r>
              <a:rPr lang="en-US" dirty="0"/>
              <a:t>Pandemic-related child care</a:t>
            </a:r>
          </a:p>
          <a:p>
            <a:r>
              <a:rPr lang="en-US" dirty="0"/>
              <a:t>No longer desire to re-enter workforce</a:t>
            </a:r>
          </a:p>
          <a:p>
            <a:pPr marL="0" indent="0">
              <a:buNone/>
            </a:pPr>
            <a:endParaRPr lang="en-US" dirty="0"/>
          </a:p>
          <a:p>
            <a:pPr marL="0" indent="0">
              <a:buNone/>
            </a:pPr>
            <a:r>
              <a:rPr lang="en-US" dirty="0"/>
              <a:t>U.S. Census Bureau</a:t>
            </a:r>
          </a:p>
          <a:p>
            <a:pPr marL="0" indent="0">
              <a:buNone/>
            </a:pPr>
            <a:r>
              <a:rPr lang="en-US" dirty="0"/>
              <a:t>Week 40 Household Pulse Survey</a:t>
            </a:r>
          </a:p>
        </p:txBody>
      </p:sp>
    </p:spTree>
    <p:extLst>
      <p:ext uri="{BB962C8B-B14F-4D97-AF65-F5344CB8AC3E}">
        <p14:creationId xmlns:p14="http://schemas.microsoft.com/office/powerpoint/2010/main" val="144702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the Great Resignation Play Out in year 3 of the Pandemic?</a:t>
            </a:r>
          </a:p>
        </p:txBody>
      </p:sp>
      <p:sp>
        <p:nvSpPr>
          <p:cNvPr id="3" name="Content Placeholder 2"/>
          <p:cNvSpPr>
            <a:spLocks noGrp="1"/>
          </p:cNvSpPr>
          <p:nvPr>
            <p:ph idx="1"/>
          </p:nvPr>
        </p:nvSpPr>
        <p:spPr/>
        <p:txBody>
          <a:bodyPr>
            <a:normAutofit fontScale="92500" lnSpcReduction="10000"/>
          </a:bodyPr>
          <a:lstStyle/>
          <a:p>
            <a:r>
              <a:rPr lang="en-US" dirty="0" err="1"/>
              <a:t>Burnover</a:t>
            </a:r>
            <a:r>
              <a:rPr lang="en-US" dirty="0"/>
              <a:t> – will manifest at all levels of your organization and available talent pools</a:t>
            </a:r>
          </a:p>
          <a:p>
            <a:r>
              <a:rPr lang="en-US" dirty="0"/>
              <a:t>Pandemic Epiphanies – impacts how workers view opportunities</a:t>
            </a:r>
          </a:p>
          <a:p>
            <a:pPr lvl="1"/>
            <a:r>
              <a:rPr lang="en-US" dirty="0"/>
              <a:t>Changing risk/benefit analyses of health, public safety and climatic concerns, and personal expenses, associated with traditional workplaces and commutes</a:t>
            </a:r>
          </a:p>
          <a:p>
            <a:pPr lvl="1"/>
            <a:r>
              <a:rPr lang="en-US" dirty="0"/>
              <a:t>Primacy of protecting family health</a:t>
            </a:r>
          </a:p>
          <a:p>
            <a:pPr lvl="1"/>
            <a:r>
              <a:rPr lang="en-US" dirty="0"/>
              <a:t>Successful pandemic remote working experience</a:t>
            </a:r>
          </a:p>
          <a:p>
            <a:pPr lvl="1"/>
            <a:r>
              <a:rPr lang="en-US" dirty="0"/>
              <a:t>Successful pandemic self-employment or “gig” employment</a:t>
            </a:r>
          </a:p>
          <a:p>
            <a:pPr lvl="1"/>
            <a:r>
              <a:rPr lang="en-US" dirty="0"/>
              <a:t>Reassessment of interest in participating in workforce</a:t>
            </a:r>
          </a:p>
        </p:txBody>
      </p:sp>
    </p:spTree>
    <p:extLst>
      <p:ext uri="{BB962C8B-B14F-4D97-AF65-F5344CB8AC3E}">
        <p14:creationId xmlns:p14="http://schemas.microsoft.com/office/powerpoint/2010/main" val="3424500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2039"/>
            <a:ext cx="11073906" cy="1325563"/>
          </a:xfrm>
        </p:spPr>
        <p:txBody>
          <a:bodyPr>
            <a:normAutofit/>
          </a:bodyPr>
          <a:lstStyle/>
          <a:p>
            <a:pPr algn="ctr"/>
            <a:r>
              <a:rPr lang="en-US" sz="4000" dirty="0"/>
              <a:t>The rising tension with employers demanding full return to work</a:t>
            </a:r>
          </a:p>
        </p:txBody>
      </p:sp>
      <p:sp>
        <p:nvSpPr>
          <p:cNvPr id="3" name="Content Placeholder 2"/>
          <p:cNvSpPr>
            <a:spLocks noGrp="1"/>
          </p:cNvSpPr>
          <p:nvPr>
            <p:ph idx="1"/>
          </p:nvPr>
        </p:nvSpPr>
        <p:spPr>
          <a:xfrm>
            <a:off x="365761" y="1499052"/>
            <a:ext cx="5865222" cy="5149941"/>
          </a:xfrm>
        </p:spPr>
        <p:txBody>
          <a:bodyPr>
            <a:normAutofit/>
          </a:bodyPr>
          <a:lstStyle/>
          <a:p>
            <a:pPr lvl="2"/>
            <a:endParaRPr lang="en-US" sz="3800" dirty="0"/>
          </a:p>
          <a:p>
            <a:pPr lvl="1"/>
            <a:endParaRPr lang="en-US" dirty="0"/>
          </a:p>
          <a:p>
            <a:pPr lvl="1"/>
            <a:endParaRPr lang="en-US" dirty="0"/>
          </a:p>
          <a:p>
            <a:pPr lvl="1"/>
            <a:endParaRPr lang="en-US" dirty="0"/>
          </a:p>
        </p:txBody>
      </p:sp>
      <p:sp>
        <p:nvSpPr>
          <p:cNvPr id="5" name="TextBox 4"/>
          <p:cNvSpPr txBox="1"/>
          <p:nvPr/>
        </p:nvSpPr>
        <p:spPr>
          <a:xfrm>
            <a:off x="304800" y="1499052"/>
            <a:ext cx="4897620" cy="4178067"/>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Microsoft (UK study) Dec. 2021</a:t>
            </a:r>
          </a:p>
          <a:p>
            <a:pPr marL="285750"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51% would leave jobs if hybrid work option removed</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50% willing to take 5% pay cut to keep working at home</a:t>
            </a:r>
          </a:p>
          <a:p>
            <a:pPr marL="742950" lvl="1"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US Studies reflect similar resistance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HR Experts: “employees are calling the shots”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6" name="Picture 5"/>
          <p:cNvPicPr>
            <a:picLocks noChangeAspect="1"/>
          </p:cNvPicPr>
          <p:nvPr/>
        </p:nvPicPr>
        <p:blipFill rotWithShape="1">
          <a:blip r:embed="rId2"/>
          <a:srcRect t="20090" b="4911"/>
          <a:stretch/>
        </p:blipFill>
        <p:spPr>
          <a:xfrm>
            <a:off x="7696200" y="1527602"/>
            <a:ext cx="4336570" cy="2503046"/>
          </a:xfrm>
          <a:prstGeom prst="rect">
            <a:avLst/>
          </a:prstGeom>
        </p:spPr>
      </p:pic>
      <p:pic>
        <p:nvPicPr>
          <p:cNvPr id="7" name="Picture 6"/>
          <p:cNvPicPr>
            <a:picLocks noChangeAspect="1"/>
          </p:cNvPicPr>
          <p:nvPr/>
        </p:nvPicPr>
        <p:blipFill rotWithShape="1">
          <a:blip r:embed="rId3"/>
          <a:srcRect l="1140" t="18661" r="19646" b="21875"/>
          <a:stretch/>
        </p:blipFill>
        <p:spPr>
          <a:xfrm>
            <a:off x="5441703" y="4161751"/>
            <a:ext cx="4508994" cy="1903035"/>
          </a:xfrm>
          <a:prstGeom prst="rect">
            <a:avLst/>
          </a:prstGeom>
        </p:spPr>
      </p:pic>
    </p:spTree>
    <p:extLst>
      <p:ext uri="{BB962C8B-B14F-4D97-AF65-F5344CB8AC3E}">
        <p14:creationId xmlns:p14="http://schemas.microsoft.com/office/powerpoint/2010/main" val="2533018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are employers doing?</a:t>
            </a:r>
          </a:p>
        </p:txBody>
      </p:sp>
      <p:sp>
        <p:nvSpPr>
          <p:cNvPr id="3" name="Content Placeholder 2"/>
          <p:cNvSpPr>
            <a:spLocks noGrp="1"/>
          </p:cNvSpPr>
          <p:nvPr>
            <p:ph idx="1"/>
          </p:nvPr>
        </p:nvSpPr>
        <p:spPr/>
        <p:txBody>
          <a:bodyPr>
            <a:normAutofit fontScale="92500" lnSpcReduction="10000"/>
          </a:bodyPr>
          <a:lstStyle/>
          <a:p>
            <a:r>
              <a:rPr lang="en-US" dirty="0"/>
              <a:t>Alphabet (Google): Employees will need to work from the office for at least three days a week beginning on April 4</a:t>
            </a:r>
          </a:p>
          <a:p>
            <a:r>
              <a:rPr lang="en-US" dirty="0"/>
              <a:t>Apple: On April 11, employees ill have to work from the office at least one day a week.  That jumps to three days per week on April 23</a:t>
            </a:r>
          </a:p>
          <a:p>
            <a:r>
              <a:rPr lang="en-US" dirty="0"/>
              <a:t>Meta (Facebook): The company says employees will need to be back at work on March 28, unless they request a deferral before mid-March</a:t>
            </a:r>
          </a:p>
          <a:p>
            <a:r>
              <a:rPr lang="en-US" dirty="0"/>
              <a:t>Microsoft: By March 28, employees will have to move to a hybrid work model agreed with their individual managers</a:t>
            </a:r>
          </a:p>
        </p:txBody>
      </p:sp>
    </p:spTree>
    <p:extLst>
      <p:ext uri="{BB962C8B-B14F-4D97-AF65-F5344CB8AC3E}">
        <p14:creationId xmlns:p14="http://schemas.microsoft.com/office/powerpoint/2010/main" val="271159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10457"/>
            <a:ext cx="9629042" cy="582930"/>
          </a:xfrm>
        </p:spPr>
        <p:txBody>
          <a:bodyPr>
            <a:normAutofit fontScale="90000"/>
          </a:bodyPr>
          <a:lstStyle/>
          <a:p>
            <a:pPr algn="ctr"/>
            <a:r>
              <a:rPr lang="en-US" dirty="0"/>
              <a:t>Pandemic by the Numbers</a:t>
            </a:r>
          </a:p>
        </p:txBody>
      </p:sp>
      <p:sp>
        <p:nvSpPr>
          <p:cNvPr id="3" name="Content Placeholder 2"/>
          <p:cNvSpPr>
            <a:spLocks noGrp="1"/>
          </p:cNvSpPr>
          <p:nvPr>
            <p:ph idx="1"/>
          </p:nvPr>
        </p:nvSpPr>
        <p:spPr>
          <a:xfrm>
            <a:off x="124558" y="879532"/>
            <a:ext cx="3914042" cy="5200114"/>
          </a:xfrm>
        </p:spPr>
        <p:txBody>
          <a:bodyPr>
            <a:normAutofit fontScale="85000" lnSpcReduction="20000"/>
          </a:bodyPr>
          <a:lstStyle/>
          <a:p>
            <a:r>
              <a:rPr lang="en-US" sz="1500" dirty="0"/>
              <a:t>80.16 MM (79.05 MM last webinar )</a:t>
            </a:r>
          </a:p>
          <a:p>
            <a:endParaRPr lang="en-US" sz="1500" dirty="0"/>
          </a:p>
          <a:p>
            <a:pPr lvl="1"/>
            <a:r>
              <a:rPr lang="en-US" sz="1500" dirty="0"/>
              <a:t>902,685 past month </a:t>
            </a:r>
          </a:p>
          <a:p>
            <a:pPr lvl="1"/>
            <a:endParaRPr lang="en-US" sz="1500" dirty="0"/>
          </a:p>
          <a:p>
            <a:pPr lvl="1"/>
            <a:r>
              <a:rPr lang="en-US" sz="1500" dirty="0"/>
              <a:t>4,586 daily v. 1.3 MM Jan 10, 2022</a:t>
            </a:r>
          </a:p>
          <a:p>
            <a:pPr marL="685783" lvl="2" indent="0">
              <a:buNone/>
            </a:pPr>
            <a:endParaRPr lang="en-US" sz="1500" dirty="0"/>
          </a:p>
          <a:p>
            <a:r>
              <a:rPr lang="en-US" sz="1500" dirty="0"/>
              <a:t>India: 43.02 MM (42.9 MM last webinar).</a:t>
            </a:r>
          </a:p>
          <a:p>
            <a:pPr lvl="1"/>
            <a:r>
              <a:rPr lang="en-US" sz="1500" dirty="0"/>
              <a:t>28 day total –  61,729 MM down from 1.4 MM  </a:t>
            </a:r>
          </a:p>
          <a:p>
            <a:pPr marL="342891" lvl="1" indent="0">
              <a:buNone/>
            </a:pPr>
            <a:endParaRPr lang="en-US" sz="1500" dirty="0"/>
          </a:p>
          <a:p>
            <a:r>
              <a:rPr lang="en-US" sz="1500" dirty="0"/>
              <a:t>Brazil: 30.0 MM (28.7 MM last webinar)  </a:t>
            </a:r>
          </a:p>
          <a:p>
            <a:pPr lvl="1"/>
            <a:r>
              <a:rPr lang="en-US" sz="1500" dirty="0"/>
              <a:t>28 day total – 946,260  down from 3.3 MM</a:t>
            </a:r>
          </a:p>
          <a:p>
            <a:endParaRPr lang="en-US" sz="1500" dirty="0"/>
          </a:p>
          <a:p>
            <a:r>
              <a:rPr lang="en-US" sz="1500" dirty="0"/>
              <a:t>Omicron variant (</a:t>
            </a:r>
            <a:r>
              <a:rPr lang="en-US" sz="1500" dirty="0" err="1"/>
              <a:t>BA.2</a:t>
            </a:r>
            <a:r>
              <a:rPr lang="en-US" sz="1500" dirty="0"/>
              <a:t>) now ripping through parts of Asia and still affecting Europe</a:t>
            </a:r>
          </a:p>
          <a:p>
            <a:pPr lvl="1"/>
            <a:endParaRPr lang="en-US" sz="1500" dirty="0"/>
          </a:p>
          <a:p>
            <a:pPr lvl="1"/>
            <a:r>
              <a:rPr lang="en-US" sz="1500" dirty="0"/>
              <a:t>SK: 9.3 MM last 28 days</a:t>
            </a:r>
          </a:p>
          <a:p>
            <a:pPr lvl="1"/>
            <a:r>
              <a:rPr lang="en-US" sz="1500" dirty="0"/>
              <a:t>Vietnam: 5.3 MM last 28 days</a:t>
            </a:r>
          </a:p>
          <a:p>
            <a:pPr lvl="1"/>
            <a:r>
              <a:rPr lang="en-US" sz="1500" dirty="0"/>
              <a:t>Germany: 5.8 MM last 28 days</a:t>
            </a:r>
          </a:p>
          <a:p>
            <a:pPr lvl="1"/>
            <a:r>
              <a:rPr lang="en-US" sz="1500" dirty="0"/>
              <a:t>France: 2.9 MM last 28 days</a:t>
            </a:r>
          </a:p>
          <a:p>
            <a:pPr lvl="1"/>
            <a:r>
              <a:rPr lang="en-US" sz="1500" dirty="0"/>
              <a:t>UK: 2.1 MM last 28 days</a:t>
            </a:r>
          </a:p>
          <a:p>
            <a:pPr lvl="1"/>
            <a:endParaRPr lang="en-US" sz="1500" dirty="0"/>
          </a:p>
          <a:p>
            <a:r>
              <a:rPr lang="en-US" sz="1500" dirty="0"/>
              <a:t>Current toll: 982,675</a:t>
            </a:r>
          </a:p>
          <a:p>
            <a:pPr lvl="1"/>
            <a:endParaRPr lang="en-US" sz="1500" dirty="0"/>
          </a:p>
          <a:p>
            <a:r>
              <a:rPr lang="en-US" sz="1500" dirty="0"/>
              <a:t>28 day death toll: 23,004 (down from </a:t>
            </a:r>
            <a:r>
              <a:rPr lang="en-US" sz="1500" dirty="0" err="1"/>
              <a:t>61k</a:t>
            </a:r>
            <a:r>
              <a:rPr lang="en-US" sz="1500" dirty="0"/>
              <a:t> last month) </a:t>
            </a:r>
          </a:p>
          <a:p>
            <a:endParaRPr lang="en-US" sz="1400" dirty="0"/>
          </a:p>
          <a:p>
            <a:pPr lvl="1"/>
            <a:endParaRPr lang="en-US" sz="1500" dirty="0"/>
          </a:p>
          <a:p>
            <a:pPr lvl="1"/>
            <a:endParaRPr lang="en-US" sz="1500" dirty="0"/>
          </a:p>
          <a:p>
            <a:endParaRPr lang="en-US" sz="1425" dirty="0"/>
          </a:p>
          <a:p>
            <a:endParaRPr lang="en-US" sz="1425" dirty="0"/>
          </a:p>
          <a:p>
            <a:endParaRPr lang="en-US" sz="1500" dirty="0"/>
          </a:p>
          <a:p>
            <a:endParaRPr lang="en-US" sz="1500" dirty="0"/>
          </a:p>
          <a:p>
            <a:endParaRPr lang="en-US" sz="1500" dirty="0"/>
          </a:p>
          <a:p>
            <a:endParaRPr lang="en-US" sz="1500" dirty="0"/>
          </a:p>
          <a:p>
            <a:endParaRPr lang="en-US" sz="1500" dirty="0"/>
          </a:p>
          <a:p>
            <a:pPr lvl="1"/>
            <a:endParaRPr lang="en-US" sz="1200" dirty="0"/>
          </a:p>
          <a:p>
            <a:endParaRPr lang="en-US" sz="1500" dirty="0"/>
          </a:p>
          <a:p>
            <a:pPr marL="0" indent="0">
              <a:buNone/>
            </a:pPr>
            <a:endParaRPr lang="en-US" sz="1500" dirty="0"/>
          </a:p>
          <a:p>
            <a:endParaRPr lang="en-US" sz="1500" dirty="0"/>
          </a:p>
          <a:p>
            <a:endParaRPr lang="en-US" sz="1500" dirty="0"/>
          </a:p>
          <a:p>
            <a:endParaRPr lang="en-US" sz="1500" dirty="0"/>
          </a:p>
          <a:p>
            <a:pPr lvl="2"/>
            <a:endParaRPr lang="en-US" dirty="0"/>
          </a:p>
          <a:p>
            <a:endParaRPr lang="en-US" dirty="0"/>
          </a:p>
          <a:p>
            <a:endParaRPr lang="en-US" dirty="0"/>
          </a:p>
          <a:p>
            <a:pPr lvl="1"/>
            <a:endParaRPr lang="en-US" dirty="0"/>
          </a:p>
          <a:p>
            <a:pPr lvl="1"/>
            <a:endParaRPr lang="en-US" dirty="0"/>
          </a:p>
        </p:txBody>
      </p:sp>
      <p:sp>
        <p:nvSpPr>
          <p:cNvPr id="9" name="TextBox 8"/>
          <p:cNvSpPr txBox="1"/>
          <p:nvPr/>
        </p:nvSpPr>
        <p:spPr>
          <a:xfrm>
            <a:off x="5448300" y="5735351"/>
            <a:ext cx="5410199" cy="369332"/>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Source: Johns Hopkins Coronavirus Resource Center</a:t>
            </a:r>
          </a:p>
        </p:txBody>
      </p:sp>
      <p:pic>
        <p:nvPicPr>
          <p:cNvPr id="4" name="Picture 3"/>
          <p:cNvPicPr>
            <a:picLocks noChangeAspect="1"/>
          </p:cNvPicPr>
          <p:nvPr/>
        </p:nvPicPr>
        <p:blipFill rotWithShape="1">
          <a:blip r:embed="rId3"/>
          <a:srcRect t="14584" b="6250"/>
          <a:stretch/>
        </p:blipFill>
        <p:spPr>
          <a:xfrm>
            <a:off x="4399108" y="1467216"/>
            <a:ext cx="7508581" cy="4038600"/>
          </a:xfrm>
          <a:prstGeom prst="rect">
            <a:avLst/>
          </a:prstGeom>
        </p:spPr>
      </p:pic>
    </p:spTree>
    <p:extLst>
      <p:ext uri="{BB962C8B-B14F-4D97-AF65-F5344CB8AC3E}">
        <p14:creationId xmlns:p14="http://schemas.microsoft.com/office/powerpoint/2010/main" val="3432251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for Employers: No More “This is the Way We’ve Always Done It”</a:t>
            </a:r>
          </a:p>
        </p:txBody>
      </p:sp>
      <p:sp>
        <p:nvSpPr>
          <p:cNvPr id="3" name="Content Placeholder 2"/>
          <p:cNvSpPr>
            <a:spLocks noGrp="1"/>
          </p:cNvSpPr>
          <p:nvPr>
            <p:ph idx="1"/>
          </p:nvPr>
        </p:nvSpPr>
        <p:spPr/>
        <p:txBody>
          <a:bodyPr/>
          <a:lstStyle/>
          <a:p>
            <a:r>
              <a:rPr lang="en-US" dirty="0"/>
              <a:t>Hiring managers that blame outside factors and do not offer flexible work arrangements will be the “losers who struggle in the wake of the Great Resignation…”</a:t>
            </a:r>
          </a:p>
          <a:p>
            <a:pPr marL="0" indent="0">
              <a:buNone/>
            </a:pPr>
            <a:endParaRPr lang="en-US" dirty="0"/>
          </a:p>
          <a:p>
            <a:pPr marL="0" indent="0">
              <a:buNone/>
            </a:pPr>
            <a:r>
              <a:rPr lang="en-US" dirty="0"/>
              <a:t>Dr. Anthony Klotz</a:t>
            </a:r>
          </a:p>
          <a:p>
            <a:pPr marL="0" indent="0">
              <a:buNone/>
            </a:pPr>
            <a:r>
              <a:rPr lang="en-US" dirty="0"/>
              <a:t>Texas </a:t>
            </a:r>
            <a:r>
              <a:rPr lang="en-US" dirty="0" err="1"/>
              <a:t>A&amp;M</a:t>
            </a:r>
            <a:r>
              <a:rPr lang="en-US" dirty="0"/>
              <a:t> University</a:t>
            </a:r>
          </a:p>
        </p:txBody>
      </p:sp>
    </p:spTree>
    <p:extLst>
      <p:ext uri="{BB962C8B-B14F-4D97-AF65-F5344CB8AC3E}">
        <p14:creationId xmlns:p14="http://schemas.microsoft.com/office/powerpoint/2010/main" val="77517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Employer Strategies: Assess the Work You Need Short Term and Long Term</a:t>
            </a:r>
          </a:p>
        </p:txBody>
      </p:sp>
      <p:sp>
        <p:nvSpPr>
          <p:cNvPr id="3" name="Content Placeholder 2"/>
          <p:cNvSpPr>
            <a:spLocks noGrp="1"/>
          </p:cNvSpPr>
          <p:nvPr>
            <p:ph idx="1"/>
          </p:nvPr>
        </p:nvSpPr>
        <p:spPr/>
        <p:txBody>
          <a:bodyPr>
            <a:normAutofit fontScale="85000" lnSpcReduction="20000"/>
          </a:bodyPr>
          <a:lstStyle/>
          <a:p>
            <a:r>
              <a:rPr lang="en-US" dirty="0"/>
              <a:t>Review your org charts</a:t>
            </a:r>
          </a:p>
          <a:p>
            <a:pPr lvl="1"/>
            <a:r>
              <a:rPr lang="en-US" dirty="0"/>
              <a:t>What positions do you need filled, and when?</a:t>
            </a:r>
          </a:p>
          <a:p>
            <a:pPr lvl="1"/>
            <a:r>
              <a:rPr lang="en-US" dirty="0"/>
              <a:t>Can functions be combined, or divided, among jobs?</a:t>
            </a:r>
          </a:p>
          <a:p>
            <a:pPr lvl="1"/>
            <a:r>
              <a:rPr lang="en-US" dirty="0"/>
              <a:t>With or without a pandemic, what functions can be performed remotely or in a hybrid remote and on-site environment?</a:t>
            </a:r>
          </a:p>
          <a:p>
            <a:pPr lvl="1"/>
            <a:r>
              <a:rPr lang="en-US" dirty="0"/>
              <a:t>What functions can be performed by temporary staffing or independent contractors?</a:t>
            </a:r>
          </a:p>
          <a:p>
            <a:r>
              <a:rPr lang="en-US" dirty="0"/>
              <a:t>Review your physical plant needs and commitments</a:t>
            </a:r>
          </a:p>
          <a:p>
            <a:pPr lvl="1"/>
            <a:r>
              <a:rPr lang="en-US" dirty="0"/>
              <a:t>How and where is your physical footprint configured?</a:t>
            </a:r>
          </a:p>
          <a:p>
            <a:pPr lvl="1"/>
            <a:r>
              <a:rPr lang="en-US" dirty="0"/>
              <a:t>Can you contract or expand, and in what timeframe?</a:t>
            </a:r>
          </a:p>
          <a:p>
            <a:pPr lvl="1"/>
            <a:r>
              <a:rPr lang="en-US" dirty="0"/>
              <a:t>Can you create shared workspaces, hoteling, or open environments to make your spend on footprint more efficient?</a:t>
            </a:r>
          </a:p>
        </p:txBody>
      </p:sp>
    </p:spTree>
    <p:extLst>
      <p:ext uri="{BB962C8B-B14F-4D97-AF65-F5344CB8AC3E}">
        <p14:creationId xmlns:p14="http://schemas.microsoft.com/office/powerpoint/2010/main" val="1070547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Employer Strategies: Adapt Practices to Address Pandemic Epiphanies and </a:t>
            </a:r>
            <a:r>
              <a:rPr lang="en-US" dirty="0" err="1"/>
              <a:t>Burnover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Enhance branding as a culture supporting and providing community to workers</a:t>
            </a:r>
          </a:p>
          <a:p>
            <a:r>
              <a:rPr lang="en-US" dirty="0"/>
              <a:t>Communicate enduring commitment to worker and workplace, safety, and that policies may be subject to change based on emerging public health developments</a:t>
            </a:r>
          </a:p>
          <a:p>
            <a:r>
              <a:rPr lang="en-US" dirty="0"/>
              <a:t>Amp up training of HR and other leaders in recognizing biases and corrosive behaviors, and in objectively managing workplace conflict consistently</a:t>
            </a:r>
          </a:p>
          <a:p>
            <a:r>
              <a:rPr lang="en-US" dirty="0"/>
              <a:t>Update harassment, bullying and social media policies and enforcement practices</a:t>
            </a:r>
          </a:p>
          <a:p>
            <a:r>
              <a:rPr lang="en-US" dirty="0"/>
              <a:t>Review and update accommodations policies and practices to create a consistent, enduring approach that maximizes opportunities for interactive processes</a:t>
            </a:r>
          </a:p>
          <a:p>
            <a:r>
              <a:rPr lang="en-US" dirty="0"/>
              <a:t>Celebrate employee hiring, retention and voluntary separation, to create long term brand ambassadors</a:t>
            </a:r>
          </a:p>
        </p:txBody>
      </p:sp>
    </p:spTree>
    <p:extLst>
      <p:ext uri="{BB962C8B-B14F-4D97-AF65-F5344CB8AC3E}">
        <p14:creationId xmlns:p14="http://schemas.microsoft.com/office/powerpoint/2010/main" val="3900019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What are organizations doing with in-person return to work plans and why?</a:t>
            </a:r>
          </a:p>
          <a:p>
            <a:r>
              <a:rPr lang="en-US" dirty="0"/>
              <a:t>Rebuilding culture and civility after two years of remote work</a:t>
            </a:r>
          </a:p>
          <a:p>
            <a:r>
              <a:rPr lang="en-US" dirty="0"/>
              <a:t>Combatting worker discontent in the post-pandemic era</a:t>
            </a:r>
          </a:p>
          <a:p>
            <a:r>
              <a:rPr lang="en-US" dirty="0"/>
              <a:t>Measuring employee engagement/culture particularly with remote/hybrid work</a:t>
            </a:r>
          </a:p>
          <a:p>
            <a:r>
              <a:rPr lang="en-US" dirty="0"/>
              <a:t>Big Picture and Lessons learned</a:t>
            </a:r>
          </a:p>
        </p:txBody>
      </p:sp>
    </p:spTree>
    <p:extLst>
      <p:ext uri="{BB962C8B-B14F-4D97-AF65-F5344CB8AC3E}">
        <p14:creationId xmlns:p14="http://schemas.microsoft.com/office/powerpoint/2010/main" val="4209497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752600"/>
            <a:ext cx="7734816" cy="3245861"/>
          </a:xfrm>
        </p:spPr>
      </p:pic>
    </p:spTree>
    <p:extLst>
      <p:ext uri="{BB962C8B-B14F-4D97-AF65-F5344CB8AC3E}">
        <p14:creationId xmlns:p14="http://schemas.microsoft.com/office/powerpoint/2010/main" val="4088403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a:extLst>
              <a:ext uri="{FF2B5EF4-FFF2-40B4-BE49-F238E27FC236}">
                <a16:creationId xmlns:a16="http://schemas.microsoft.com/office/drawing/2014/main" id="{C4BC181E-72E4-0345-B4D3-8E23820D2390}"/>
              </a:ext>
            </a:extLst>
          </p:cNvPr>
          <p:cNvPicPr>
            <a:picLocks noChangeAspect="1"/>
          </p:cNvPicPr>
          <p:nvPr/>
        </p:nvPicPr>
        <p:blipFill rotWithShape="1">
          <a:blip r:embed="rId2">
            <a:extLst>
              <a:ext uri="{28A0092B-C50C-407E-A947-70E740481C1C}">
                <a14:useLocalDpi xmlns:a14="http://schemas.microsoft.com/office/drawing/2010/main" val="0"/>
              </a:ext>
            </a:extLst>
          </a:blip>
          <a:srcRect t="70662" r="27103" b="11434"/>
          <a:stretch/>
        </p:blipFill>
        <p:spPr>
          <a:xfrm>
            <a:off x="6046304" y="5105400"/>
            <a:ext cx="4343400" cy="1200092"/>
          </a:xfrm>
          <a:prstGeom prst="rect">
            <a:avLst/>
          </a:prstGeom>
        </p:spPr>
      </p:pic>
      <p:pic>
        <p:nvPicPr>
          <p:cNvPr id="14" name="Picture 13">
            <a:extLst>
              <a:ext uri="{FF2B5EF4-FFF2-40B4-BE49-F238E27FC236}">
                <a16:creationId xmlns:a16="http://schemas.microsoft.com/office/drawing/2014/main" id="{87A25B25-D86E-1B45-A3D4-4994FAE4BE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84" b="75523"/>
          <a:stretch/>
        </p:blipFill>
        <p:spPr>
          <a:xfrm>
            <a:off x="1905001" y="1447801"/>
            <a:ext cx="6987209" cy="100716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44C0B222-BE68-B145-B39B-C0A67C3787A6}"/>
              </a:ext>
            </a:extLst>
          </p:cNvPr>
          <p:cNvPicPr>
            <a:picLocks noChangeAspect="1"/>
          </p:cNvPicPr>
          <p:nvPr/>
        </p:nvPicPr>
        <p:blipFill rotWithShape="1">
          <a:blip r:embed="rId2">
            <a:extLst>
              <a:ext uri="{28A0092B-C50C-407E-A947-70E740481C1C}">
                <a14:useLocalDpi xmlns:a14="http://schemas.microsoft.com/office/drawing/2010/main" val="0"/>
              </a:ext>
            </a:extLst>
          </a:blip>
          <a:srcRect t="19806" r="28804" b="28986"/>
          <a:stretch/>
        </p:blipFill>
        <p:spPr>
          <a:xfrm>
            <a:off x="1828801" y="2362201"/>
            <a:ext cx="4307965" cy="3485835"/>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8B13A8F4-7943-4A47-8706-31E7046051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680" y="1747680"/>
            <a:ext cx="8382000" cy="4714875"/>
          </a:xfrm>
          <a:prstGeom prst="rect">
            <a:avLst/>
          </a:prstGeom>
        </p:spPr>
      </p:pic>
      <p:pic>
        <p:nvPicPr>
          <p:cNvPr id="4" name="Picture 3">
            <a:extLst>
              <a:ext uri="{FF2B5EF4-FFF2-40B4-BE49-F238E27FC236}">
                <a16:creationId xmlns:a16="http://schemas.microsoft.com/office/drawing/2014/main" id="{72567A9C-C67B-CB44-AF28-D9D98B82FA6C}"/>
              </a:ext>
            </a:extLst>
          </p:cNvPr>
          <p:cNvPicPr>
            <a:picLocks noChangeAspect="1"/>
          </p:cNvPicPr>
          <p:nvPr/>
        </p:nvPicPr>
        <p:blipFill rotWithShape="1">
          <a:blip r:embed="rId5">
            <a:extLst>
              <a:ext uri="{28A0092B-C50C-407E-A947-70E740481C1C}">
                <a14:useLocalDpi xmlns:a14="http://schemas.microsoft.com/office/drawing/2010/main" val="0"/>
              </a:ext>
            </a:extLst>
          </a:blip>
          <a:srcRect l="68528" t="37433" b="2158"/>
          <a:stretch/>
        </p:blipFill>
        <p:spPr>
          <a:xfrm>
            <a:off x="7162800" y="-76201"/>
            <a:ext cx="2503758" cy="5406571"/>
          </a:xfrm>
          <a:prstGeom prst="rect">
            <a:avLst/>
          </a:prstGeom>
        </p:spPr>
      </p:pic>
    </p:spTree>
    <p:extLst>
      <p:ext uri="{BB962C8B-B14F-4D97-AF65-F5344CB8AC3E}">
        <p14:creationId xmlns:p14="http://schemas.microsoft.com/office/powerpoint/2010/main" val="3648527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441" y="1145986"/>
            <a:ext cx="8229600" cy="689845"/>
          </a:xfrm>
        </p:spPr>
        <p:txBody>
          <a:bodyPr>
            <a:normAutofit fontScale="90000"/>
          </a:bodyPr>
          <a:lstStyle/>
          <a:p>
            <a:r>
              <a:rPr lang="en-US" dirty="0"/>
              <a:t>Subscription Center</a:t>
            </a:r>
          </a:p>
        </p:txBody>
      </p:sp>
      <p:sp>
        <p:nvSpPr>
          <p:cNvPr id="6" name="Content Placeholder 2"/>
          <p:cNvSpPr>
            <a:spLocks noGrp="1"/>
          </p:cNvSpPr>
          <p:nvPr>
            <p:ph idx="1"/>
          </p:nvPr>
        </p:nvSpPr>
        <p:spPr>
          <a:xfrm>
            <a:off x="7770630" y="2170492"/>
            <a:ext cx="2238153" cy="3072689"/>
          </a:xfrm>
        </p:spPr>
        <p:txBody>
          <a:bodyPr>
            <a:normAutofit/>
          </a:bodyPr>
          <a:lstStyle/>
          <a:p>
            <a:pPr marL="0" indent="0">
              <a:buNone/>
            </a:pPr>
            <a:r>
              <a:rPr lang="en-US" sz="2550" b="1" dirty="0"/>
              <a:t>Update your subscription </a:t>
            </a:r>
            <a:endParaRPr lang="en-US" sz="1500" dirty="0"/>
          </a:p>
          <a:p>
            <a:pPr marL="0" indent="0">
              <a:buNone/>
            </a:pPr>
            <a:r>
              <a:rPr lang="en-US" sz="1500" dirty="0"/>
              <a:t>Visit the Insights &amp; Events link that sits on the homepage of </a:t>
            </a:r>
            <a:r>
              <a:rPr lang="en-US" sz="1500" b="1" dirty="0">
                <a:solidFill>
                  <a:srgbClr val="969A2E"/>
                </a:solidFill>
              </a:rPr>
              <a:t>btlaw.com</a:t>
            </a:r>
            <a:r>
              <a:rPr lang="en-US" sz="1500" dirty="0"/>
              <a:t> and on the bottom of the page you can select our subscription center to update your preferences. </a:t>
            </a:r>
          </a:p>
        </p:txBody>
      </p:sp>
      <p:pic>
        <p:nvPicPr>
          <p:cNvPr id="3" name="Picture 2"/>
          <p:cNvPicPr>
            <a:picLocks noChangeAspect="1"/>
          </p:cNvPicPr>
          <p:nvPr/>
        </p:nvPicPr>
        <p:blipFill>
          <a:blip r:embed="rId2"/>
          <a:stretch>
            <a:fillRect/>
          </a:stretch>
        </p:blipFill>
        <p:spPr>
          <a:xfrm>
            <a:off x="2752680" y="3875324"/>
            <a:ext cx="3464719" cy="1607344"/>
          </a:xfrm>
          <a:prstGeom prst="rect">
            <a:avLst/>
          </a:prstGeom>
        </p:spPr>
      </p:pic>
      <p:pic>
        <p:nvPicPr>
          <p:cNvPr id="4" name="Picture 3"/>
          <p:cNvPicPr>
            <a:picLocks noChangeAspect="1"/>
          </p:cNvPicPr>
          <p:nvPr/>
        </p:nvPicPr>
        <p:blipFill>
          <a:blip r:embed="rId3"/>
          <a:stretch>
            <a:fillRect/>
          </a:stretch>
        </p:blipFill>
        <p:spPr>
          <a:xfrm>
            <a:off x="2073514" y="1833961"/>
            <a:ext cx="5167035" cy="1976237"/>
          </a:xfrm>
          <a:prstGeom prst="rect">
            <a:avLst/>
          </a:prstGeom>
        </p:spPr>
      </p:pic>
      <p:sp>
        <p:nvSpPr>
          <p:cNvPr id="7" name="Right Arrow 6"/>
          <p:cNvSpPr/>
          <p:nvPr/>
        </p:nvSpPr>
        <p:spPr>
          <a:xfrm rot="19071974">
            <a:off x="5910960" y="2844083"/>
            <a:ext cx="362565" cy="192807"/>
          </a:xfrm>
          <a:prstGeom prst="rightArrow">
            <a:avLst/>
          </a:prstGeom>
          <a:solidFill>
            <a:srgbClr val="969A2E"/>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defRPr/>
            </a:pPr>
            <a:endParaRPr lang="en-US" sz="1013" dirty="0">
              <a:solidFill>
                <a:prstClr val="white"/>
              </a:solidFill>
              <a:latin typeface="Calibri"/>
            </a:endParaRPr>
          </a:p>
        </p:txBody>
      </p:sp>
    </p:spTree>
    <p:extLst>
      <p:ext uri="{BB962C8B-B14F-4D97-AF65-F5344CB8AC3E}">
        <p14:creationId xmlns:p14="http://schemas.microsoft.com/office/powerpoint/2010/main" val="2617213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COVID-19 Resources at B&amp;T</a:t>
            </a:r>
          </a:p>
        </p:txBody>
      </p:sp>
      <p:sp>
        <p:nvSpPr>
          <p:cNvPr id="6" name="Content Placeholder 2"/>
          <p:cNvSpPr>
            <a:spLocks noGrp="1"/>
          </p:cNvSpPr>
          <p:nvPr>
            <p:ph idx="1"/>
          </p:nvPr>
        </p:nvSpPr>
        <p:spPr>
          <a:xfrm>
            <a:off x="7770630" y="2170492"/>
            <a:ext cx="2238153" cy="3072689"/>
          </a:xfrm>
        </p:spPr>
        <p:txBody>
          <a:bodyPr>
            <a:normAutofit lnSpcReduction="10000"/>
          </a:bodyPr>
          <a:lstStyle/>
          <a:p>
            <a:pPr marL="0" indent="0">
              <a:buNone/>
            </a:pPr>
            <a:r>
              <a:rPr lang="en-US" sz="2550" b="1" dirty="0"/>
              <a:t>Visit our Resources Page</a:t>
            </a:r>
          </a:p>
          <a:p>
            <a:pPr marL="0" indent="0">
              <a:buNone/>
            </a:pPr>
            <a:endParaRPr lang="en-US" sz="1500" dirty="0"/>
          </a:p>
          <a:p>
            <a:pPr marL="0" indent="0">
              <a:buNone/>
            </a:pPr>
            <a:r>
              <a:rPr lang="en-US" sz="1500" dirty="0"/>
              <a:t>Visit the link that sits on the homepage of </a:t>
            </a:r>
            <a:r>
              <a:rPr lang="en-US" sz="1500" b="1" dirty="0">
                <a:solidFill>
                  <a:srgbClr val="969A2E"/>
                </a:solidFill>
              </a:rPr>
              <a:t>btlaw.com</a:t>
            </a:r>
            <a:r>
              <a:rPr lang="en-US" sz="1500" dirty="0"/>
              <a:t> to get updated information about how the firm is supporting its clients during the pandemic.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732" y="2053846"/>
            <a:ext cx="5434796" cy="3189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ight Arrow 6"/>
          <p:cNvSpPr/>
          <p:nvPr/>
        </p:nvSpPr>
        <p:spPr>
          <a:xfrm rot="18914869">
            <a:off x="6010940" y="2351125"/>
            <a:ext cx="281763" cy="196703"/>
          </a:xfrm>
          <a:prstGeom prst="rightArrow">
            <a:avLst/>
          </a:prstGeom>
          <a:solidFill>
            <a:srgbClr val="969A2E"/>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defRPr/>
            </a:pPr>
            <a:endParaRPr lang="en-US" sz="1013" dirty="0">
              <a:solidFill>
                <a:prstClr val="white"/>
              </a:solidFill>
              <a:latin typeface="Calibri"/>
            </a:endParaRPr>
          </a:p>
        </p:txBody>
      </p:sp>
    </p:spTree>
    <p:extLst>
      <p:ext uri="{BB962C8B-B14F-4D97-AF65-F5344CB8AC3E}">
        <p14:creationId xmlns:p14="http://schemas.microsoft.com/office/powerpoint/2010/main" val="4190113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a:xfrm>
            <a:off x="1996647" y="1063228"/>
            <a:ext cx="7185454" cy="937022"/>
          </a:xfrm>
        </p:spPr>
        <p:txBody>
          <a:bodyPr>
            <a:noAutofit/>
          </a:bodyPr>
          <a:lstStyle/>
          <a:p>
            <a:r>
              <a:rPr lang="en-US" b="1" dirty="0"/>
              <a:t>ACKNOWLEDGMENT &amp; DISCLAIMER</a:t>
            </a:r>
          </a:p>
        </p:txBody>
      </p:sp>
      <p:sp>
        <p:nvSpPr>
          <p:cNvPr id="781315" name="Rectangle 3"/>
          <p:cNvSpPr>
            <a:spLocks noGrp="1" noChangeArrowheads="1"/>
          </p:cNvSpPr>
          <p:nvPr>
            <p:ph idx="1"/>
          </p:nvPr>
        </p:nvSpPr>
        <p:spPr>
          <a:xfrm>
            <a:off x="1996647" y="2218134"/>
            <a:ext cx="7756954" cy="2525316"/>
          </a:xfrm>
        </p:spPr>
        <p:txBody>
          <a:bodyPr/>
          <a:lstStyle/>
          <a:p>
            <a:pPr marL="0" indent="0">
              <a:buNone/>
            </a:pPr>
            <a:r>
              <a:rPr lang="en-US" sz="1500" b="1" dirty="0"/>
              <a:t>These materials were prepared by the attorneys at the law firm of Barnes &amp; Thornburg LLP.  These materials present general information about state law and federal law, and they only serve as a beginning point for further investigation and study of the law relating to these topics. Although these materials present and discuss labor and employment law issues, they are not intended to provide legal advice.  Legal advice may be given and relied upon only on the basis of specific facts presented by a client to an attorney.  Barnes &amp; Thornburg LLP and the authors of these materials hereby disclaim any liability which may result from reliance on the information contained in these materials.</a:t>
            </a:r>
          </a:p>
        </p:txBody>
      </p:sp>
    </p:spTree>
    <p:extLst>
      <p:ext uri="{BB962C8B-B14F-4D97-AF65-F5344CB8AC3E}">
        <p14:creationId xmlns:p14="http://schemas.microsoft.com/office/powerpoint/2010/main" val="41715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04800"/>
            <a:ext cx="4505145" cy="581573"/>
          </a:xfrm>
        </p:spPr>
        <p:txBody>
          <a:bodyPr>
            <a:normAutofit fontScale="90000"/>
          </a:bodyPr>
          <a:lstStyle/>
          <a:p>
            <a:pPr algn="ctr"/>
            <a:r>
              <a:rPr lang="en-US" dirty="0"/>
              <a:t>Vaccination stats</a:t>
            </a:r>
          </a:p>
        </p:txBody>
      </p:sp>
      <p:pic>
        <p:nvPicPr>
          <p:cNvPr id="3" name="Picture 2"/>
          <p:cNvPicPr>
            <a:picLocks noChangeAspect="1"/>
          </p:cNvPicPr>
          <p:nvPr/>
        </p:nvPicPr>
        <p:blipFill rotWithShape="1">
          <a:blip r:embed="rId2"/>
          <a:srcRect l="21669" t="20833" r="3368" b="9375"/>
          <a:stretch/>
        </p:blipFill>
        <p:spPr>
          <a:xfrm>
            <a:off x="990600" y="1066800"/>
            <a:ext cx="9753600" cy="5105400"/>
          </a:xfrm>
          <a:prstGeom prst="rect">
            <a:avLst/>
          </a:prstGeom>
        </p:spPr>
      </p:pic>
    </p:spTree>
    <p:extLst>
      <p:ext uri="{BB962C8B-B14F-4D97-AF65-F5344CB8AC3E}">
        <p14:creationId xmlns:p14="http://schemas.microsoft.com/office/powerpoint/2010/main" val="399769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Notes</a:t>
            </a:r>
          </a:p>
        </p:txBody>
      </p:sp>
      <p:sp>
        <p:nvSpPr>
          <p:cNvPr id="3" name="Content Placeholder 2"/>
          <p:cNvSpPr>
            <a:spLocks noGrp="1"/>
          </p:cNvSpPr>
          <p:nvPr>
            <p:ph idx="1"/>
          </p:nvPr>
        </p:nvSpPr>
        <p:spPr/>
        <p:txBody>
          <a:bodyPr>
            <a:normAutofit fontScale="77500" lnSpcReduction="20000"/>
          </a:bodyPr>
          <a:lstStyle/>
          <a:p>
            <a:r>
              <a:rPr lang="en-US" dirty="0"/>
              <a:t>Omicron “stealth” variant now the dominant strain in the US (CDC reports </a:t>
            </a:r>
            <a:r>
              <a:rPr lang="en-US" dirty="0" err="1"/>
              <a:t>BA.2</a:t>
            </a:r>
            <a:r>
              <a:rPr lang="en-US" dirty="0"/>
              <a:t> makes up 72.2% of the variants as of April 2 – up from 57.3% previous week)</a:t>
            </a:r>
          </a:p>
          <a:p>
            <a:r>
              <a:rPr lang="en-US" dirty="0"/>
              <a:t>Has ability to “immune escape” making it capable of evading neutralizing antibodies</a:t>
            </a:r>
          </a:p>
          <a:p>
            <a:pPr lvl="1"/>
            <a:r>
              <a:rPr lang="en-US" dirty="0"/>
              <a:t>Means capable of infecting vaccinated and previously infected individuals</a:t>
            </a:r>
          </a:p>
          <a:p>
            <a:pPr lvl="1"/>
            <a:r>
              <a:rPr lang="en-US" dirty="0"/>
              <a:t>Symptoms appear to be similar to Omicron</a:t>
            </a:r>
          </a:p>
          <a:p>
            <a:pPr lvl="1"/>
            <a:r>
              <a:rPr lang="en-US" dirty="0"/>
              <a:t>Vaccines remain highly effective at preventing severe illness – but UK still experiencing spike in hospitalizations and deaths due to unvaccinated populations</a:t>
            </a:r>
          </a:p>
          <a:p>
            <a:pPr lvl="1"/>
            <a:r>
              <a:rPr lang="en-US" dirty="0"/>
              <a:t>Mask mandates/shutdowns unlikely to resurface</a:t>
            </a:r>
          </a:p>
          <a:p>
            <a:r>
              <a:rPr lang="en-US" dirty="0"/>
              <a:t>Number of companies dropping vax mandates (Starbucks, Intel)</a:t>
            </a:r>
          </a:p>
          <a:p>
            <a:pPr lvl="1"/>
            <a:r>
              <a:rPr lang="en-US" dirty="0"/>
              <a:t># of large employers still maintaining vax mandates (United Airlines, Nike, Tyson Foods)</a:t>
            </a:r>
          </a:p>
          <a:p>
            <a:pPr lvl="1"/>
            <a:r>
              <a:rPr lang="en-US" dirty="0"/>
              <a:t>Others taking hybrid approach – </a:t>
            </a:r>
            <a:r>
              <a:rPr lang="en-US" dirty="0" err="1"/>
              <a:t>vax’d</a:t>
            </a:r>
            <a:r>
              <a:rPr lang="en-US" dirty="0"/>
              <a:t> employees not subject to mask mandates</a:t>
            </a:r>
          </a:p>
          <a:p>
            <a:r>
              <a:rPr lang="en-US" dirty="0"/>
              <a:t>Federal mask requirements on airlines struck down on April 18</a:t>
            </a:r>
            <a:r>
              <a:rPr lang="en-US" baseline="30000" dirty="0"/>
              <a:t>th</a:t>
            </a:r>
            <a:r>
              <a:rPr lang="en-US" dirty="0"/>
              <a:t> </a:t>
            </a:r>
          </a:p>
          <a:p>
            <a:endParaRPr lang="en-US" dirty="0"/>
          </a:p>
        </p:txBody>
      </p:sp>
    </p:spTree>
    <p:extLst>
      <p:ext uri="{BB962C8B-B14F-4D97-AF65-F5344CB8AC3E}">
        <p14:creationId xmlns:p14="http://schemas.microsoft.com/office/powerpoint/2010/main" val="211459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OSHA’s Response</a:t>
            </a:r>
          </a:p>
        </p:txBody>
      </p:sp>
      <p:sp>
        <p:nvSpPr>
          <p:cNvPr id="3" name="Content Placeholder 2"/>
          <p:cNvSpPr>
            <a:spLocks noGrp="1"/>
          </p:cNvSpPr>
          <p:nvPr>
            <p:ph idx="1"/>
          </p:nvPr>
        </p:nvSpPr>
        <p:spPr/>
        <p:txBody>
          <a:bodyPr>
            <a:normAutofit fontScale="92500" lnSpcReduction="20000"/>
          </a:bodyPr>
          <a:lstStyle/>
          <a:p>
            <a:r>
              <a:rPr lang="en-US" dirty="0"/>
              <a:t>OSHA’s </a:t>
            </a:r>
            <a:r>
              <a:rPr lang="en-US" dirty="0" err="1"/>
              <a:t>COVID</a:t>
            </a:r>
            <a:r>
              <a:rPr lang="en-US" dirty="0"/>
              <a:t>-19 Vaccination and Testing ETS (for Employers of 100 or more Employees) – was formally withdrawn on 1/26/22</a:t>
            </a:r>
          </a:p>
          <a:p>
            <a:r>
              <a:rPr lang="en-US" dirty="0"/>
              <a:t>OSHA noted – “Although OSHA is withdrawing the vaccination and testing ETS as an enforceable emergency temporary standard, the agency is not withdrawing the ETS as a proposed rule.” Working towards healthcare standard</a:t>
            </a:r>
          </a:p>
          <a:p>
            <a:r>
              <a:rPr lang="en-US" dirty="0"/>
              <a:t>Healthcare ETS – adopted 6/21/21 and “withdrew” the non-recordkeeping portions of rule on 12/27/21</a:t>
            </a:r>
          </a:p>
          <a:p>
            <a:r>
              <a:rPr lang="en-US" dirty="0"/>
              <a:t>Still working towards “permanent regulatory solution”</a:t>
            </a:r>
          </a:p>
          <a:p>
            <a:r>
              <a:rPr lang="en-US" dirty="0"/>
              <a:t>In the meantime, compliance with Healthcare ETS would satisfy General Duty Clause obligation</a:t>
            </a:r>
          </a:p>
        </p:txBody>
      </p:sp>
    </p:spTree>
    <p:extLst>
      <p:ext uri="{BB962C8B-B14F-4D97-AF65-F5344CB8AC3E}">
        <p14:creationId xmlns:p14="http://schemas.microsoft.com/office/powerpoint/2010/main" val="157003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OSHA </a:t>
            </a:r>
            <a:r>
              <a:rPr lang="en-US" dirty="0" err="1"/>
              <a:t>COVID</a:t>
            </a:r>
            <a:r>
              <a:rPr lang="en-US" dirty="0"/>
              <a:t>-19 Obligations for Non-Healthcare Employers</a:t>
            </a:r>
          </a:p>
        </p:txBody>
      </p:sp>
      <p:sp>
        <p:nvSpPr>
          <p:cNvPr id="3" name="Content Placeholder 2"/>
          <p:cNvSpPr>
            <a:spLocks noGrp="1"/>
          </p:cNvSpPr>
          <p:nvPr>
            <p:ph idx="1"/>
          </p:nvPr>
        </p:nvSpPr>
        <p:spPr/>
        <p:txBody>
          <a:bodyPr>
            <a:normAutofit fontScale="92500" lnSpcReduction="10000"/>
          </a:bodyPr>
          <a:lstStyle/>
          <a:p>
            <a:r>
              <a:rPr lang="en-US" dirty="0"/>
              <a:t>Now what? No Vaccine or Test Mandate – What does OSHA expect from non-healthcare employers?</a:t>
            </a:r>
          </a:p>
          <a:p>
            <a:r>
              <a:rPr lang="en-US" dirty="0"/>
              <a:t>OSHA’s Guidance on Mitigating and Preventing the Spread of </a:t>
            </a:r>
            <a:r>
              <a:rPr lang="en-US" dirty="0" err="1"/>
              <a:t>COVID</a:t>
            </a:r>
            <a:r>
              <a:rPr lang="en-US" dirty="0"/>
              <a:t>-19 – </a:t>
            </a:r>
            <a:r>
              <a:rPr lang="en-US" dirty="0">
                <a:hlinkClick r:id="rId2"/>
              </a:rPr>
              <a:t>https://www.osha.gov/coronavirus/safework</a:t>
            </a:r>
            <a:r>
              <a:rPr lang="en-US" dirty="0"/>
              <a:t> (unchanged since 8/13/21)</a:t>
            </a:r>
          </a:p>
          <a:p>
            <a:pPr lvl="1"/>
            <a:r>
              <a:rPr lang="en-US" dirty="0"/>
              <a:t>Facilitate vaccinations (i.e. give time off for vaccinations)</a:t>
            </a:r>
          </a:p>
          <a:p>
            <a:pPr lvl="1"/>
            <a:r>
              <a:rPr lang="en-US" dirty="0"/>
              <a:t>Instruct employees to stay home if sick (showing symptoms) or close contact (if unvaccinated)</a:t>
            </a:r>
          </a:p>
          <a:p>
            <a:pPr lvl="1"/>
            <a:r>
              <a:rPr lang="en-US" u="sng" dirty="0"/>
              <a:t>Face coverings</a:t>
            </a:r>
            <a:r>
              <a:rPr lang="en-US" dirty="0"/>
              <a:t> – even if vaccinated wear them indoors in areas of “substantial or high transmission”</a:t>
            </a:r>
            <a:endParaRPr lang="en-US" u="sng" dirty="0"/>
          </a:p>
        </p:txBody>
      </p:sp>
    </p:spTree>
    <p:extLst>
      <p:ext uri="{BB962C8B-B14F-4D97-AF65-F5344CB8AC3E}">
        <p14:creationId xmlns:p14="http://schemas.microsoft.com/office/powerpoint/2010/main" val="285726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CDC’s Change from Transmission Rates to Community Levels</a:t>
            </a:r>
          </a:p>
        </p:txBody>
      </p:sp>
      <p:sp>
        <p:nvSpPr>
          <p:cNvPr id="3" name="Content Placeholder 2"/>
          <p:cNvSpPr>
            <a:spLocks noGrp="1"/>
          </p:cNvSpPr>
          <p:nvPr>
            <p:ph idx="1"/>
          </p:nvPr>
        </p:nvSpPr>
        <p:spPr/>
        <p:txBody>
          <a:bodyPr/>
          <a:lstStyle/>
          <a:p>
            <a:r>
              <a:rPr lang="en-US" dirty="0"/>
              <a:t>Previously CDC tracked </a:t>
            </a:r>
            <a:r>
              <a:rPr lang="en-US" dirty="0" err="1"/>
              <a:t>COVID</a:t>
            </a:r>
            <a:r>
              <a:rPr lang="en-US" dirty="0"/>
              <a:t>-19 transmission rates (Low, Moderate, Substantial and High)</a:t>
            </a:r>
          </a:p>
          <a:p>
            <a:endParaRPr lang="en-US" dirty="0"/>
          </a:p>
          <a:p>
            <a:pPr marL="0" indent="0">
              <a:buNone/>
            </a:pPr>
            <a:endParaRPr lang="en-US" dirty="0"/>
          </a:p>
          <a:p>
            <a:pPr marL="0" indent="0">
              <a:buNone/>
            </a:pPr>
            <a:endParaRPr lang="en-US" dirty="0"/>
          </a:p>
          <a:p>
            <a:endParaRPr lang="en-US" dirty="0"/>
          </a:p>
          <a:p>
            <a:r>
              <a:rPr lang="en-US" dirty="0"/>
              <a:t>When this was first changed in Feb. nearly the entire US was “high or substantial’ under old test</a:t>
            </a:r>
          </a:p>
        </p:txBody>
      </p:sp>
      <p:pic>
        <p:nvPicPr>
          <p:cNvPr id="4" name="Picture 3"/>
          <p:cNvPicPr>
            <a:picLocks noChangeAspect="1"/>
          </p:cNvPicPr>
          <p:nvPr/>
        </p:nvPicPr>
        <p:blipFill>
          <a:blip r:embed="rId2"/>
          <a:stretch>
            <a:fillRect/>
          </a:stretch>
        </p:blipFill>
        <p:spPr>
          <a:xfrm>
            <a:off x="1554480" y="2724980"/>
            <a:ext cx="8046720" cy="2424111"/>
          </a:xfrm>
          <a:prstGeom prst="rect">
            <a:avLst/>
          </a:prstGeom>
        </p:spPr>
      </p:pic>
    </p:spTree>
    <p:extLst>
      <p:ext uri="{BB962C8B-B14F-4D97-AF65-F5344CB8AC3E}">
        <p14:creationId xmlns:p14="http://schemas.microsoft.com/office/powerpoint/2010/main" val="17785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CDC Community Levels (Eff. 2/25/22)</a:t>
            </a:r>
          </a:p>
        </p:txBody>
      </p:sp>
      <p:sp>
        <p:nvSpPr>
          <p:cNvPr id="3" name="Content Placeholder 2"/>
          <p:cNvSpPr>
            <a:spLocks noGrp="1"/>
          </p:cNvSpPr>
          <p:nvPr>
            <p:ph idx="1"/>
          </p:nvPr>
        </p:nvSpPr>
        <p:spPr/>
        <p:txBody>
          <a:bodyPr>
            <a:normAutofit fontScale="92500" lnSpcReduction="20000"/>
          </a:bodyPr>
          <a:lstStyle/>
          <a:p>
            <a:r>
              <a:rPr lang="en-US" dirty="0"/>
              <a:t>CDC looks at the combination of three metrics – </a:t>
            </a:r>
          </a:p>
          <a:p>
            <a:pPr lvl="1"/>
            <a:r>
              <a:rPr lang="en-US" dirty="0"/>
              <a:t>New </a:t>
            </a:r>
            <a:r>
              <a:rPr lang="en-US" dirty="0" err="1"/>
              <a:t>COVID</a:t>
            </a:r>
            <a:r>
              <a:rPr lang="en-US" dirty="0"/>
              <a:t>-19 admissions per 100,000 population in the past 7 days,</a:t>
            </a:r>
          </a:p>
          <a:p>
            <a:pPr lvl="1"/>
            <a:r>
              <a:rPr lang="en-US" dirty="0"/>
              <a:t>The percent of staffed inpatient beds occupied by </a:t>
            </a:r>
            <a:r>
              <a:rPr lang="en-US" dirty="0" err="1"/>
              <a:t>COVID</a:t>
            </a:r>
            <a:r>
              <a:rPr lang="en-US" dirty="0"/>
              <a:t>-19 patients, and </a:t>
            </a:r>
          </a:p>
          <a:p>
            <a:pPr lvl="1"/>
            <a:r>
              <a:rPr lang="en-US" dirty="0"/>
              <a:t>Total new </a:t>
            </a:r>
            <a:r>
              <a:rPr lang="en-US" dirty="0" err="1"/>
              <a:t>COVID</a:t>
            </a:r>
            <a:r>
              <a:rPr lang="en-US" dirty="0"/>
              <a:t>-19 cases per 100,000 population in the past 7 days – to determine the </a:t>
            </a:r>
            <a:r>
              <a:rPr lang="en-US" dirty="0" err="1"/>
              <a:t>COVID</a:t>
            </a:r>
            <a:r>
              <a:rPr lang="en-US" dirty="0"/>
              <a:t>-19 community level.</a:t>
            </a:r>
          </a:p>
          <a:p>
            <a:pPr lvl="2"/>
            <a:r>
              <a:rPr lang="en-US" dirty="0"/>
              <a:t>Cutoff now is &lt;200 cases/100,000 people and ≥200 cases.</a:t>
            </a:r>
          </a:p>
          <a:p>
            <a:pPr lvl="2"/>
            <a:r>
              <a:rPr lang="en-US" dirty="0"/>
              <a:t>Previously – anything more than 100 cases/100,000 people – “high”</a:t>
            </a:r>
          </a:p>
          <a:p>
            <a:r>
              <a:rPr lang="en-US" dirty="0"/>
              <a:t>Now 3 levels – Low / Medium / High</a:t>
            </a:r>
          </a:p>
          <a:p>
            <a:r>
              <a:rPr lang="en-US" dirty="0"/>
              <a:t>Old Community Transmission levels for “healthcare facility use” only</a:t>
            </a:r>
          </a:p>
          <a:p>
            <a:r>
              <a:rPr lang="en-US" dirty="0"/>
              <a:t>Only at “High” level is a mask recommended for indoor settings</a:t>
            </a:r>
          </a:p>
        </p:txBody>
      </p:sp>
    </p:spTree>
    <p:extLst>
      <p:ext uri="{BB962C8B-B14F-4D97-AF65-F5344CB8AC3E}">
        <p14:creationId xmlns:p14="http://schemas.microsoft.com/office/powerpoint/2010/main" val="1507271182"/>
      </p:ext>
    </p:extLst>
  </p:cSld>
  <p:clrMapOvr>
    <a:masterClrMapping/>
  </p:clrMapOvr>
</p:sld>
</file>

<file path=ppt/theme/theme1.xml><?xml version="1.0" encoding="utf-8"?>
<a:theme xmlns:a="http://schemas.openxmlformats.org/drawingml/2006/main" name="01_WideBTMasterTemplate_2022">
  <a:themeElements>
    <a:clrScheme name="BTMasterColorPalette1">
      <a:dk1>
        <a:sysClr val="windowText" lastClr="000000"/>
      </a:dk1>
      <a:lt1>
        <a:sysClr val="window" lastClr="FFFFFF"/>
      </a:lt1>
      <a:dk2>
        <a:srgbClr val="1F497D"/>
      </a:dk2>
      <a:lt2>
        <a:srgbClr val="EEECE1"/>
      </a:lt2>
      <a:accent1>
        <a:srgbClr val="1E1E1E"/>
      </a:accent1>
      <a:accent2>
        <a:srgbClr val="983222"/>
      </a:accent2>
      <a:accent3>
        <a:srgbClr val="8E9300"/>
      </a:accent3>
      <a:accent4>
        <a:srgbClr val="F0AB00"/>
      </a:accent4>
      <a:accent5>
        <a:srgbClr val="009AA6"/>
      </a:accent5>
      <a:accent6>
        <a:srgbClr val="D95E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effectLst/>
      </a:spPr>
      <a:bodyPr rtlCol="0" anchor="ctr">
        <a:norm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01_WideBTMasterTemplate_2022" id="{7F732D19-3837-7E46-825B-5E347AF633B1}" vid="{56892DCE-8024-3C44-AAEA-2A882ABD60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 D M S ! 2 2 4 6 7 1 7 7 . 1 < / d o c u m e n t i d >  
     < s e n d e r i d > A B A L D A Z O < / s e n d e r i d >  
     < s e n d e r e m a i l > A L I D A . B A L D A Z O @ B T L A W . C O M < / s e n d e r e m a i l >  
     < l a s t m o d i f i e d > 2 0 2 2 - 0 4 - 1 9 T 0 9 : 5 2 : 2 5 . 0 0 0 0 0 0 0 - 0 5 : 0 0 < / l a s t m o d i f i e d >  
     < d a t a b a s e > D M S < / d a t a b a s e >  
 < / p r o p e r t i e s > 
</file>

<file path=customXml/itemProps1.xml><?xml version="1.0" encoding="utf-8"?>
<ds:datastoreItem xmlns:ds="http://schemas.openxmlformats.org/officeDocument/2006/customXml" ds:itemID="{1C41506B-A716-4BDF-B011-F438C382BD3D}">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01_WideBTMasterTheme</Template>
  <TotalTime>97</TotalTime>
  <Words>3060</Words>
  <Application>Microsoft Office PowerPoint</Application>
  <PresentationFormat>Widescreen</PresentationFormat>
  <Paragraphs>283</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Narrow</vt:lpstr>
      <vt:lpstr>Calibri</vt:lpstr>
      <vt:lpstr>R Frutiger Roman</vt:lpstr>
      <vt:lpstr>Times New Roman</vt:lpstr>
      <vt:lpstr>01_WideBTMasterTemplate_2022</vt:lpstr>
      <vt:lpstr>The Post-Pandemic Employment Landscape</vt:lpstr>
      <vt:lpstr>From Pandemic to Endemic</vt:lpstr>
      <vt:lpstr>Pandemic by the Numbers</vt:lpstr>
      <vt:lpstr>Vaccination stats</vt:lpstr>
      <vt:lpstr>Other Notes</vt:lpstr>
      <vt:lpstr>OSHA’s Response</vt:lpstr>
      <vt:lpstr>OSHA COVID-19 Obligations for Non-Healthcare Employers</vt:lpstr>
      <vt:lpstr>CDC’s Change from Transmission Rates to Community Levels</vt:lpstr>
      <vt:lpstr>New CDC Community Levels (Eff. 2/25/22)</vt:lpstr>
      <vt:lpstr>Comparison of CDC Standards (3/31/22)</vt:lpstr>
      <vt:lpstr>CDC Recommendations – 2nd Booster</vt:lpstr>
      <vt:lpstr>Masking Requirement</vt:lpstr>
      <vt:lpstr>Other OSHA Requirements</vt:lpstr>
      <vt:lpstr>Employee Behaviors: What to do and How to react</vt:lpstr>
      <vt:lpstr>Mental Health</vt:lpstr>
      <vt:lpstr>Societal Impact</vt:lpstr>
      <vt:lpstr>Societal Impact</vt:lpstr>
      <vt:lpstr>Societal Impact</vt:lpstr>
      <vt:lpstr>Strategies to Steer a Responsive Culture</vt:lpstr>
      <vt:lpstr>“House on Fire” Strategies</vt:lpstr>
      <vt:lpstr>Recent Employee Relations Developments in the Headlines</vt:lpstr>
      <vt:lpstr>AMAZON</vt:lpstr>
      <vt:lpstr>The “Great Resignation”</vt:lpstr>
      <vt:lpstr>What is Fueling the Great Resignation?</vt:lpstr>
      <vt:lpstr>Ongoing Labor Impacts of the Great Resignation</vt:lpstr>
      <vt:lpstr>Statistically Significant Drivers of U.S. Unemployment During the Great Resignation</vt:lpstr>
      <vt:lpstr>How Does the Great Resignation Play Out in year 3 of the Pandemic?</vt:lpstr>
      <vt:lpstr>The rising tension with employers demanding full return to work</vt:lpstr>
      <vt:lpstr>So what are employers doing?</vt:lpstr>
      <vt:lpstr>Strategies for Employers: No More “This is the Way We’ve Always Done It”</vt:lpstr>
      <vt:lpstr>Employer Strategies: Assess the Work You Need Short Term and Long Term</vt:lpstr>
      <vt:lpstr>Employer Strategies: Adapt Practices to Address Pandemic Epiphanies and Burnover</vt:lpstr>
      <vt:lpstr>Discussion</vt:lpstr>
      <vt:lpstr>PowerPoint Presentation</vt:lpstr>
      <vt:lpstr>PowerPoint Presentation</vt:lpstr>
      <vt:lpstr>Subscription Center</vt:lpstr>
      <vt:lpstr>COVID-19 Resources at B&amp;T</vt:lpstr>
      <vt:lpstr>ACKNOWLEDGMENT &amp; DISCLAIMER</vt:lpstr>
    </vt:vector>
  </TitlesOfParts>
  <Company>Barnes &amp; Thornburg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Post-Pandemic Employment Landscape</dc:title>
  <dc:creator>B&amp;T User</dc:creator>
  <cp:lastModifiedBy>Van Bruggen, Mark [CSC]</cp:lastModifiedBy>
  <cp:revision>20</cp:revision>
  <dcterms:created xsi:type="dcterms:W3CDTF">2022-04-14T16:23:29Z</dcterms:created>
  <dcterms:modified xsi:type="dcterms:W3CDTF">2022-04-20T16:09:48Z</dcterms:modified>
</cp:coreProperties>
</file>